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79" r:id="rId2"/>
    <p:sldMasterId id="2147483967" r:id="rId3"/>
  </p:sldMasterIdLst>
  <p:notesMasterIdLst>
    <p:notesMasterId r:id="rId26"/>
  </p:notesMasterIdLst>
  <p:handoutMasterIdLst>
    <p:handoutMasterId r:id="rId27"/>
  </p:handoutMasterIdLst>
  <p:sldIdLst>
    <p:sldId id="278" r:id="rId4"/>
    <p:sldId id="335" r:id="rId5"/>
    <p:sldId id="368" r:id="rId6"/>
    <p:sldId id="371" r:id="rId7"/>
    <p:sldId id="370" r:id="rId8"/>
    <p:sldId id="366" r:id="rId9"/>
    <p:sldId id="341" r:id="rId10"/>
    <p:sldId id="363" r:id="rId11"/>
    <p:sldId id="343" r:id="rId12"/>
    <p:sldId id="373" r:id="rId13"/>
    <p:sldId id="364" r:id="rId14"/>
    <p:sldId id="339" r:id="rId15"/>
    <p:sldId id="342" r:id="rId16"/>
    <p:sldId id="345" r:id="rId17"/>
    <p:sldId id="340" r:id="rId18"/>
    <p:sldId id="376" r:id="rId19"/>
    <p:sldId id="374" r:id="rId20"/>
    <p:sldId id="382" r:id="rId21"/>
    <p:sldId id="383" r:id="rId22"/>
    <p:sldId id="375" r:id="rId23"/>
    <p:sldId id="384" r:id="rId24"/>
    <p:sldId id="378" r:id="rId25"/>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46"/>
    <a:srgbClr val="66FFFF"/>
    <a:srgbClr val="247638"/>
    <a:srgbClr val="38B656"/>
    <a:srgbClr val="FD6909"/>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0" autoAdjust="0"/>
    <p:restoredTop sz="86385" autoAdjust="0"/>
  </p:normalViewPr>
  <p:slideViewPr>
    <p:cSldViewPr>
      <p:cViewPr varScale="1">
        <p:scale>
          <a:sx n="98" d="100"/>
          <a:sy n="98" d="100"/>
        </p:scale>
        <p:origin x="720"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2" d="100"/>
          <a:sy n="82" d="100"/>
        </p:scale>
        <p:origin x="3810"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A5BAEC-B513-484B-8BF2-7A84C36491D2}"/>
              </a:ext>
            </a:extLst>
          </p:cNvPr>
          <p:cNvSpPr>
            <a:spLocks noGrp="1"/>
          </p:cNvSpPr>
          <p:nvPr>
            <p:ph type="hdr" sz="quarter"/>
          </p:nvPr>
        </p:nvSpPr>
        <p:spPr>
          <a:xfrm>
            <a:off x="1" y="0"/>
            <a:ext cx="3037840" cy="464820"/>
          </a:xfrm>
          <a:prstGeom prst="rect">
            <a:avLst/>
          </a:prstGeom>
        </p:spPr>
        <p:txBody>
          <a:bodyPr vert="horz" lIns="93093" tIns="46549" rIns="93093" bIns="4654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C0407F3C-6519-492B-8640-560CC9CAEEEF}"/>
              </a:ext>
            </a:extLst>
          </p:cNvPr>
          <p:cNvSpPr>
            <a:spLocks noGrp="1"/>
          </p:cNvSpPr>
          <p:nvPr>
            <p:ph type="dt" sz="quarter" idx="1"/>
          </p:nvPr>
        </p:nvSpPr>
        <p:spPr>
          <a:xfrm>
            <a:off x="3970945" y="0"/>
            <a:ext cx="3037840" cy="464820"/>
          </a:xfrm>
          <a:prstGeom prst="rect">
            <a:avLst/>
          </a:prstGeom>
        </p:spPr>
        <p:txBody>
          <a:bodyPr vert="horz" lIns="93093" tIns="46549" rIns="93093" bIns="46549" rtlCol="0"/>
          <a:lstStyle>
            <a:lvl1pPr algn="r" eaLnBrk="1" fontAlgn="auto" hangingPunct="1">
              <a:spcBef>
                <a:spcPts val="0"/>
              </a:spcBef>
              <a:spcAft>
                <a:spcPts val="0"/>
              </a:spcAft>
              <a:defRPr sz="1200">
                <a:latin typeface="+mn-lt"/>
                <a:cs typeface="+mn-cs"/>
              </a:defRPr>
            </a:lvl1pPr>
          </a:lstStyle>
          <a:p>
            <a:pPr>
              <a:defRPr/>
            </a:pPr>
            <a:fld id="{2B90FE4A-4CC9-46F9-BD28-D560D0C6F668}" type="datetimeFigureOut">
              <a:rPr lang="en-US"/>
              <a:pPr>
                <a:defRPr/>
              </a:pPr>
              <a:t>6/28/2024</a:t>
            </a:fld>
            <a:endParaRPr lang="en-US"/>
          </a:p>
        </p:txBody>
      </p:sp>
      <p:sp>
        <p:nvSpPr>
          <p:cNvPr id="4" name="Footer Placeholder 3">
            <a:extLst>
              <a:ext uri="{FF2B5EF4-FFF2-40B4-BE49-F238E27FC236}">
                <a16:creationId xmlns:a16="http://schemas.microsoft.com/office/drawing/2014/main" id="{DAE7A6C5-F0A5-4BFD-8B1E-B083835452D3}"/>
              </a:ext>
            </a:extLst>
          </p:cNvPr>
          <p:cNvSpPr>
            <a:spLocks noGrp="1"/>
          </p:cNvSpPr>
          <p:nvPr>
            <p:ph type="ftr" sz="quarter" idx="2"/>
          </p:nvPr>
        </p:nvSpPr>
        <p:spPr>
          <a:xfrm>
            <a:off x="1" y="8829967"/>
            <a:ext cx="3037840" cy="464820"/>
          </a:xfrm>
          <a:prstGeom prst="rect">
            <a:avLst/>
          </a:prstGeom>
        </p:spPr>
        <p:txBody>
          <a:bodyPr vert="horz" lIns="93093" tIns="46549" rIns="93093" bIns="4654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D29BD685-0DCF-423E-87EA-8670E103E1BA}"/>
              </a:ext>
            </a:extLst>
          </p:cNvPr>
          <p:cNvSpPr>
            <a:spLocks noGrp="1"/>
          </p:cNvSpPr>
          <p:nvPr>
            <p:ph type="sldNum" sz="quarter" idx="3"/>
          </p:nvPr>
        </p:nvSpPr>
        <p:spPr>
          <a:xfrm>
            <a:off x="3970945" y="8829967"/>
            <a:ext cx="3037840" cy="464820"/>
          </a:xfrm>
          <a:prstGeom prst="rect">
            <a:avLst/>
          </a:prstGeom>
        </p:spPr>
        <p:txBody>
          <a:bodyPr vert="horz" wrap="square" lIns="93093" tIns="46549" rIns="93093" bIns="46549" numCol="1" anchor="b" anchorCtr="0" compatLnSpc="1">
            <a:prstTxWarp prst="textNoShape">
              <a:avLst/>
            </a:prstTxWarp>
          </a:bodyPr>
          <a:lstStyle>
            <a:lvl1pPr algn="r" eaLnBrk="1" hangingPunct="1">
              <a:defRPr sz="1200"/>
            </a:lvl1pPr>
          </a:lstStyle>
          <a:p>
            <a:pPr>
              <a:defRPr/>
            </a:pPr>
            <a:fld id="{49CDAC72-AFFC-4954-AF6A-85F6D46F444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01CB49-8CE5-4FAF-BEA2-99F092208D0E}"/>
              </a:ext>
            </a:extLst>
          </p:cNvPr>
          <p:cNvSpPr>
            <a:spLocks noGrp="1"/>
          </p:cNvSpPr>
          <p:nvPr>
            <p:ph type="hdr" sz="quarter"/>
          </p:nvPr>
        </p:nvSpPr>
        <p:spPr>
          <a:xfrm>
            <a:off x="1" y="0"/>
            <a:ext cx="3037840" cy="464820"/>
          </a:xfrm>
          <a:prstGeom prst="rect">
            <a:avLst/>
          </a:prstGeom>
        </p:spPr>
        <p:txBody>
          <a:bodyPr vert="horz" lIns="93093" tIns="46549" rIns="93093" bIns="4654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5290153-8348-4F61-9ADC-37EF5E2BF6BE}"/>
              </a:ext>
            </a:extLst>
          </p:cNvPr>
          <p:cNvSpPr>
            <a:spLocks noGrp="1"/>
          </p:cNvSpPr>
          <p:nvPr>
            <p:ph type="dt" idx="1"/>
          </p:nvPr>
        </p:nvSpPr>
        <p:spPr>
          <a:xfrm>
            <a:off x="3970945" y="0"/>
            <a:ext cx="3037840" cy="464820"/>
          </a:xfrm>
          <a:prstGeom prst="rect">
            <a:avLst/>
          </a:prstGeom>
        </p:spPr>
        <p:txBody>
          <a:bodyPr vert="horz" lIns="93093" tIns="46549" rIns="93093" bIns="46549" rtlCol="0"/>
          <a:lstStyle>
            <a:lvl1pPr algn="r" eaLnBrk="1" fontAlgn="auto" hangingPunct="1">
              <a:spcBef>
                <a:spcPts val="0"/>
              </a:spcBef>
              <a:spcAft>
                <a:spcPts val="0"/>
              </a:spcAft>
              <a:defRPr sz="1200">
                <a:latin typeface="+mn-lt"/>
                <a:cs typeface="+mn-cs"/>
              </a:defRPr>
            </a:lvl1pPr>
          </a:lstStyle>
          <a:p>
            <a:pPr>
              <a:defRPr/>
            </a:pPr>
            <a:fld id="{C0497742-2723-42AA-A0CC-704C4A34B1AD}" type="datetimeFigureOut">
              <a:rPr lang="en-US"/>
              <a:pPr>
                <a:defRPr/>
              </a:pPr>
              <a:t>6/28/2024</a:t>
            </a:fld>
            <a:endParaRPr lang="en-US"/>
          </a:p>
        </p:txBody>
      </p:sp>
      <p:sp>
        <p:nvSpPr>
          <p:cNvPr id="4" name="Slide Image Placeholder 3">
            <a:extLst>
              <a:ext uri="{FF2B5EF4-FFF2-40B4-BE49-F238E27FC236}">
                <a16:creationId xmlns:a16="http://schemas.microsoft.com/office/drawing/2014/main" id="{3B8CA18B-E797-4A8D-8683-92B4076D167B}"/>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093" tIns="46549" rIns="93093" bIns="46549" rtlCol="0" anchor="ctr"/>
          <a:lstStyle/>
          <a:p>
            <a:pPr lvl="0"/>
            <a:endParaRPr lang="en-US" noProof="0"/>
          </a:p>
        </p:txBody>
      </p:sp>
      <p:sp>
        <p:nvSpPr>
          <p:cNvPr id="5" name="Notes Placeholder 4">
            <a:extLst>
              <a:ext uri="{FF2B5EF4-FFF2-40B4-BE49-F238E27FC236}">
                <a16:creationId xmlns:a16="http://schemas.microsoft.com/office/drawing/2014/main" id="{B5FA6733-9263-41F4-8C14-FE356810B504}"/>
              </a:ext>
            </a:extLst>
          </p:cNvPr>
          <p:cNvSpPr>
            <a:spLocks noGrp="1"/>
          </p:cNvSpPr>
          <p:nvPr>
            <p:ph type="body" sz="quarter" idx="3"/>
          </p:nvPr>
        </p:nvSpPr>
        <p:spPr>
          <a:xfrm>
            <a:off x="701041" y="4415790"/>
            <a:ext cx="5608320" cy="4183380"/>
          </a:xfrm>
          <a:prstGeom prst="rect">
            <a:avLst/>
          </a:prstGeom>
        </p:spPr>
        <p:txBody>
          <a:bodyPr vert="horz" lIns="93093" tIns="46549" rIns="93093" bIns="465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75CBFC8-4F0D-47E5-BBE3-4F6E36834C55}"/>
              </a:ext>
            </a:extLst>
          </p:cNvPr>
          <p:cNvSpPr>
            <a:spLocks noGrp="1"/>
          </p:cNvSpPr>
          <p:nvPr>
            <p:ph type="ftr" sz="quarter" idx="4"/>
          </p:nvPr>
        </p:nvSpPr>
        <p:spPr>
          <a:xfrm>
            <a:off x="1" y="8829967"/>
            <a:ext cx="3037840" cy="464820"/>
          </a:xfrm>
          <a:prstGeom prst="rect">
            <a:avLst/>
          </a:prstGeom>
        </p:spPr>
        <p:txBody>
          <a:bodyPr vert="horz" lIns="93093" tIns="46549" rIns="93093" bIns="4654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7933F4FC-D33C-449C-A3AE-DA86BC4F5A44}"/>
              </a:ext>
            </a:extLst>
          </p:cNvPr>
          <p:cNvSpPr>
            <a:spLocks noGrp="1"/>
          </p:cNvSpPr>
          <p:nvPr>
            <p:ph type="sldNum" sz="quarter" idx="5"/>
          </p:nvPr>
        </p:nvSpPr>
        <p:spPr>
          <a:xfrm>
            <a:off x="3970945" y="8829967"/>
            <a:ext cx="3037840" cy="464820"/>
          </a:xfrm>
          <a:prstGeom prst="rect">
            <a:avLst/>
          </a:prstGeom>
        </p:spPr>
        <p:txBody>
          <a:bodyPr vert="horz" wrap="square" lIns="93093" tIns="46549" rIns="93093" bIns="46549" numCol="1" anchor="b" anchorCtr="0" compatLnSpc="1">
            <a:prstTxWarp prst="textNoShape">
              <a:avLst/>
            </a:prstTxWarp>
          </a:bodyPr>
          <a:lstStyle>
            <a:lvl1pPr algn="r" eaLnBrk="1" hangingPunct="1">
              <a:defRPr sz="1200"/>
            </a:lvl1pPr>
          </a:lstStyle>
          <a:p>
            <a:pPr>
              <a:defRPr/>
            </a:pPr>
            <a:fld id="{5B831D9B-A5C8-4640-A70A-405F8AC84C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756390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22003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098243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875228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578650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222016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211907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94427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997992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6177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263293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706547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337683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81881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007761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60505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16526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417270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24004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024292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01047" y="4415790"/>
            <a:ext cx="60807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260815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CC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83C16-424F-42F8-85F8-8319297C5F73}"/>
              </a:ext>
            </a:extLst>
          </p:cNvPr>
          <p:cNvSpPr/>
          <p:nvPr userDrawn="1"/>
        </p:nvSpPr>
        <p:spPr>
          <a:xfrm>
            <a:off x="0" y="0"/>
            <a:ext cx="12192000" cy="6858000"/>
          </a:xfrm>
          <a:prstGeom prst="rect">
            <a:avLst/>
          </a:prstGeom>
          <a:gradFill>
            <a:gsLst>
              <a:gs pos="0">
                <a:schemeClr val="tx1"/>
              </a:gs>
              <a:gs pos="100000">
                <a:srgbClr val="0033C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mj-lt"/>
            </a:endParaRPr>
          </a:p>
        </p:txBody>
      </p:sp>
      <p:graphicFrame>
        <p:nvGraphicFramePr>
          <p:cNvPr id="6" name="Object 4"/>
          <p:cNvGraphicFramePr>
            <a:graphicFrameLocks noChangeAspect="1"/>
          </p:cNvGraphicFramePr>
          <p:nvPr/>
        </p:nvGraphicFramePr>
        <p:xfrm>
          <a:off x="2336800" y="666750"/>
          <a:ext cx="7518400" cy="5337175"/>
        </p:xfrm>
        <a:graphic>
          <a:graphicData uri="http://schemas.openxmlformats.org/presentationml/2006/ole">
            <mc:AlternateContent xmlns:mc="http://schemas.openxmlformats.org/markup-compatibility/2006">
              <mc:Choice xmlns:v="urn:schemas-microsoft-com:vml" Requires="v">
                <p:oleObj name="CorelDRAW" r:id="rId2" imgW="2511000" imgH="2507040" progId="">
                  <p:embed/>
                </p:oleObj>
              </mc:Choice>
              <mc:Fallback>
                <p:oleObj name="CorelDRAW" r:id="rId2" imgW="2511000" imgH="2507040" progId="">
                  <p:embed/>
                  <p:pic>
                    <p:nvPicPr>
                      <p:cNvPr id="2055" name="Object 4"/>
                      <p:cNvPicPr>
                        <a:picLocks noChangeAspect="1" noChangeArrowheads="1"/>
                      </p:cNvPicPr>
                      <p:nvPr/>
                    </p:nvPicPr>
                    <p:blipFill>
                      <a:blip r:embed="rId3">
                        <a:lum bright="-18000" contrast="42000"/>
                        <a:extLst>
                          <a:ext uri="{28A0092B-C50C-407E-A947-70E740481C1C}">
                            <a14:useLocalDpi xmlns:a14="http://schemas.microsoft.com/office/drawing/2010/main" val="0"/>
                          </a:ext>
                        </a:extLst>
                      </a:blip>
                      <a:srcRect/>
                      <a:stretch>
                        <a:fillRect/>
                      </a:stretch>
                    </p:blipFill>
                    <p:spPr bwMode="auto">
                      <a:xfrm>
                        <a:off x="2336800" y="666750"/>
                        <a:ext cx="7518400"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7" name="Text Box 6">
            <a:extLst>
              <a:ext uri="{FF2B5EF4-FFF2-40B4-BE49-F238E27FC236}">
                <a16:creationId xmlns:a16="http://schemas.microsoft.com/office/drawing/2014/main" id="{07D7C5EE-4ABC-42B8-8E05-2C2DFD1FB473}"/>
              </a:ext>
            </a:extLst>
          </p:cNvPr>
          <p:cNvSpPr txBox="1">
            <a:spLocks noChangeArrowheads="1"/>
          </p:cNvSpPr>
          <p:nvPr userDrawn="1"/>
        </p:nvSpPr>
        <p:spPr bwMode="auto">
          <a:xfrm>
            <a:off x="1027642" y="1182880"/>
            <a:ext cx="10136717" cy="538609"/>
          </a:xfrm>
          <a:prstGeom prst="rect">
            <a:avLst/>
          </a:prstGeom>
          <a:solidFill>
            <a:srgbClr val="FFDC47"/>
          </a:solidFill>
          <a:ln w="9525" cap="rnd">
            <a:solidFill>
              <a:schemeClr val="tx1"/>
            </a:solidFill>
            <a:bevel/>
            <a:headEnd/>
            <a:tailEnd/>
          </a:ln>
          <a:effectLst/>
          <a:scene3d>
            <a:camera prst="orthographicFront"/>
            <a:lightRig rig="threePt" dir="t"/>
          </a:scene3d>
          <a:sp3d>
            <a:bevelT w="165100" prst="coolSlant"/>
          </a:sp3d>
        </p:spPr>
        <p:txBody>
          <a:bodyPr tIns="182880" anchor="ctr">
            <a:spAutoFit/>
          </a:bodyPr>
          <a:lstStyle/>
          <a:p>
            <a:pPr fontAlgn="auto">
              <a:spcBef>
                <a:spcPct val="50000"/>
              </a:spcBef>
              <a:spcAft>
                <a:spcPts val="0"/>
              </a:spcAft>
              <a:defRPr/>
            </a:pPr>
            <a:endParaRPr lang="en-US" sz="2000" i="1">
              <a:solidFill>
                <a:schemeClr val="bg1"/>
              </a:solidFill>
              <a:latin typeface="+mj-lt"/>
              <a:cs typeface="+mn-cs"/>
            </a:endParaRPr>
          </a:p>
        </p:txBody>
      </p:sp>
      <p:sp>
        <p:nvSpPr>
          <p:cNvPr id="2" name="Title 1"/>
          <p:cNvSpPr>
            <a:spLocks noGrp="1"/>
          </p:cNvSpPr>
          <p:nvPr>
            <p:ph type="ctrTitle"/>
          </p:nvPr>
        </p:nvSpPr>
        <p:spPr>
          <a:xfrm>
            <a:off x="914400" y="2362201"/>
            <a:ext cx="10363200" cy="1470025"/>
          </a:xfrm>
        </p:spPr>
        <p:txBody>
          <a:bodyPr>
            <a:noAutofit/>
          </a:bodyPr>
          <a:lstStyle>
            <a:lvl1pPr algn="ctr">
              <a:defRPr sz="4400" baseline="0">
                <a:solidFill>
                  <a:srgbClr val="FFEB4B"/>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828800" y="1189704"/>
            <a:ext cx="8534400" cy="533400"/>
          </a:xfrm>
        </p:spPr>
        <p:txBody>
          <a:bodyPr>
            <a:noAutofit/>
          </a:bodyPr>
          <a:lstStyle>
            <a:lvl1pPr marL="0" indent="0" algn="ctr">
              <a:buNone/>
              <a:defRPr sz="2800" i="1" baseline="0">
                <a:solidFill>
                  <a:schemeClr val="tx2">
                    <a:lumMod val="50000"/>
                  </a:schemeClr>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ext Placeholder 11"/>
          <p:cNvSpPr>
            <a:spLocks noGrp="1"/>
          </p:cNvSpPr>
          <p:nvPr>
            <p:ph type="body" sz="quarter" idx="10"/>
          </p:nvPr>
        </p:nvSpPr>
        <p:spPr>
          <a:xfrm>
            <a:off x="2540000" y="5410200"/>
            <a:ext cx="7112000" cy="457200"/>
          </a:xfrm>
        </p:spPr>
        <p:txBody>
          <a:bodyPr>
            <a:noAutofit/>
          </a:bodyPr>
          <a:lstStyle>
            <a:lvl1pPr marL="0" indent="0" algn="ctr">
              <a:buNone/>
              <a:defRPr sz="3200">
                <a:latin typeface="+mj-lt"/>
              </a:defRPr>
            </a:lvl1pPr>
          </a:lstStyle>
          <a:p>
            <a:pPr lvl="0"/>
            <a:r>
              <a:rPr lang="en-US"/>
              <a:t>Click to edit Master text styles</a:t>
            </a:r>
          </a:p>
        </p:txBody>
      </p:sp>
    </p:spTree>
    <p:extLst>
      <p:ext uri="{BB962C8B-B14F-4D97-AF65-F5344CB8AC3E}">
        <p14:creationId xmlns:p14="http://schemas.microsoft.com/office/powerpoint/2010/main" val="21208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ZA - Case Overview">
    <p:spTree>
      <p:nvGrpSpPr>
        <p:cNvPr id="1" name=""/>
        <p:cNvGrpSpPr/>
        <p:nvPr/>
      </p:nvGrpSpPr>
      <p:grpSpPr>
        <a:xfrm>
          <a:off x="0" y="0"/>
          <a:ext cx="0" cy="0"/>
          <a:chOff x="0" y="0"/>
          <a:chExt cx="0" cy="0"/>
        </a:xfrm>
      </p:grpSpPr>
      <p:sp>
        <p:nvSpPr>
          <p:cNvPr id="3" name="Title 1"/>
          <p:cNvSpPr>
            <a:spLocks noGrp="1"/>
          </p:cNvSpPr>
          <p:nvPr>
            <p:ph type="title"/>
          </p:nvPr>
        </p:nvSpPr>
        <p:spPr>
          <a:xfrm>
            <a:off x="1478120" y="274320"/>
            <a:ext cx="10713880" cy="762000"/>
          </a:xfrm>
        </p:spPr>
        <p:txBody>
          <a:bodyPr>
            <a:no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59190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ZA - Conditions of Approval">
    <p:spTree>
      <p:nvGrpSpPr>
        <p:cNvPr id="1" name=""/>
        <p:cNvGrpSpPr/>
        <p:nvPr/>
      </p:nvGrpSpPr>
      <p:grpSpPr>
        <a:xfrm>
          <a:off x="0" y="0"/>
          <a:ext cx="0" cy="0"/>
          <a:chOff x="0" y="0"/>
          <a:chExt cx="0" cy="0"/>
        </a:xfrm>
      </p:grpSpPr>
      <p:sp>
        <p:nvSpPr>
          <p:cNvPr id="3" name="Title 1"/>
          <p:cNvSpPr>
            <a:spLocks noGrp="1"/>
          </p:cNvSpPr>
          <p:nvPr>
            <p:ph type="title"/>
          </p:nvPr>
        </p:nvSpPr>
        <p:spPr>
          <a:xfrm>
            <a:off x="1478120" y="274320"/>
            <a:ext cx="10713880" cy="762000"/>
          </a:xfrm>
        </p:spPr>
        <p:txBody>
          <a:bodyPr>
            <a:noAutofit/>
          </a:bodyPr>
          <a:lstStyle>
            <a:lvl1pPr>
              <a:defRPr>
                <a:latin typeface="Century Gothic" pitchFamily="34" charset="0"/>
              </a:defRPr>
            </a:lvl1pPr>
          </a:lstStyle>
          <a:p>
            <a:r>
              <a:rPr lang="en-US"/>
              <a:t>Click to edit Master title style</a:t>
            </a:r>
            <a:endParaRPr lang="en-US" dirty="0"/>
          </a:p>
        </p:txBody>
      </p:sp>
      <p:sp>
        <p:nvSpPr>
          <p:cNvPr id="5" name="Content Placeholder 2"/>
          <p:cNvSpPr>
            <a:spLocks noGrp="1"/>
          </p:cNvSpPr>
          <p:nvPr>
            <p:ph idx="11"/>
          </p:nvPr>
        </p:nvSpPr>
        <p:spPr>
          <a:xfrm>
            <a:off x="609600" y="1216152"/>
            <a:ext cx="10972800" cy="5410200"/>
          </a:xfrm>
        </p:spPr>
        <p:txBody>
          <a:bodyPr>
            <a:noAutofit/>
          </a:bodyPr>
          <a:lstStyle>
            <a:lvl1pPr marL="342900" indent="-342900">
              <a:spcBef>
                <a:spcPts val="600"/>
              </a:spcBef>
              <a:spcAft>
                <a:spcPts val="600"/>
              </a:spcAft>
              <a:buFont typeface="+mj-lt"/>
              <a:buAutoNum type="arabicPeriod"/>
              <a:defRPr sz="2000">
                <a:latin typeface="+mj-lt"/>
              </a:defRPr>
            </a:lvl1pPr>
            <a:lvl2pPr marL="571500" indent="-342900">
              <a:spcBef>
                <a:spcPts val="600"/>
              </a:spcBef>
              <a:spcAft>
                <a:spcPts val="600"/>
              </a:spcAft>
              <a:buFont typeface="+mj-lt"/>
              <a:buAutoNum type="arabicPeriod"/>
              <a:defRPr sz="1800">
                <a:latin typeface="+mj-lt"/>
              </a:defRPr>
            </a:lvl2pPr>
            <a:lvl3pPr marL="800100" indent="-342900">
              <a:spcBef>
                <a:spcPts val="600"/>
              </a:spcBef>
              <a:spcAft>
                <a:spcPts val="600"/>
              </a:spcAft>
              <a:buFont typeface="+mj-lt"/>
              <a:buAutoNum type="arabicPeriod"/>
              <a:defRPr sz="1600">
                <a:latin typeface="+mj-lt"/>
              </a:defRPr>
            </a:lvl3pPr>
            <a:lvl4pPr>
              <a:spcBef>
                <a:spcPts val="600"/>
              </a:spcBef>
              <a:spcAft>
                <a:spcPts val="600"/>
              </a:spcAft>
              <a:buFont typeface="+mj-lt"/>
              <a:buAutoNum type="arabicPeriod"/>
              <a:defRPr sz="1400">
                <a:latin typeface="+mj-lt"/>
              </a:defRPr>
            </a:lvl4pPr>
            <a:lvl5pPr>
              <a:spcBef>
                <a:spcPts val="600"/>
              </a:spcBef>
              <a:spcAft>
                <a:spcPts val="600"/>
              </a:spcAft>
              <a:buFont typeface="+mj-lt"/>
              <a:buAutoNum type="arabicPeriod"/>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8513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P Public Hearing">
    <p:spTree>
      <p:nvGrpSpPr>
        <p:cNvPr id="1" name=""/>
        <p:cNvGrpSpPr/>
        <p:nvPr/>
      </p:nvGrpSpPr>
      <p:grpSpPr>
        <a:xfrm>
          <a:off x="0" y="0"/>
          <a:ext cx="0" cy="0"/>
          <a:chOff x="0" y="0"/>
          <a:chExt cx="0" cy="0"/>
        </a:xfrm>
      </p:grpSpPr>
      <p:graphicFrame>
        <p:nvGraphicFramePr>
          <p:cNvPr id="6" name="Object 4"/>
          <p:cNvGraphicFramePr>
            <a:graphicFrameLocks noChangeAspect="1"/>
          </p:cNvGraphicFramePr>
          <p:nvPr userDrawn="1"/>
        </p:nvGraphicFramePr>
        <p:xfrm>
          <a:off x="2336800" y="666750"/>
          <a:ext cx="7518400" cy="5337175"/>
        </p:xfrm>
        <a:graphic>
          <a:graphicData uri="http://schemas.openxmlformats.org/presentationml/2006/ole">
            <mc:AlternateContent xmlns:mc="http://schemas.openxmlformats.org/markup-compatibility/2006">
              <mc:Choice xmlns:v="urn:schemas-microsoft-com:vml" Requires="v">
                <p:oleObj name="CorelDRAW" r:id="rId2" imgW="2511000" imgH="2507040" progId="">
                  <p:embed/>
                </p:oleObj>
              </mc:Choice>
              <mc:Fallback>
                <p:oleObj name="CorelDRAW" r:id="rId2" imgW="2511000" imgH="2507040" progId="">
                  <p:embed/>
                  <p:pic>
                    <p:nvPicPr>
                      <p:cNvPr id="5122" name="Object 4"/>
                      <p:cNvPicPr>
                        <a:picLocks noChangeAspect="1" noChangeArrowheads="1"/>
                      </p:cNvPicPr>
                      <p:nvPr/>
                    </p:nvPicPr>
                    <p:blipFill>
                      <a:blip r:embed="rId3">
                        <a:lum bright="-18000" contrast="42000"/>
                        <a:extLst>
                          <a:ext uri="{28A0092B-C50C-407E-A947-70E740481C1C}">
                            <a14:useLocalDpi xmlns:a14="http://schemas.microsoft.com/office/drawing/2010/main" val="0"/>
                          </a:ext>
                        </a:extLst>
                      </a:blip>
                      <a:srcRect/>
                      <a:stretch>
                        <a:fillRect/>
                      </a:stretch>
                    </p:blipFill>
                    <p:spPr bwMode="auto">
                      <a:xfrm>
                        <a:off x="2336800" y="666750"/>
                        <a:ext cx="7518400"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8" name="Text Box 6">
            <a:extLst>
              <a:ext uri="{FF2B5EF4-FFF2-40B4-BE49-F238E27FC236}">
                <a16:creationId xmlns:a16="http://schemas.microsoft.com/office/drawing/2014/main" id="{C73CCBFE-79EF-416E-A52C-EC519BD7F36E}"/>
              </a:ext>
            </a:extLst>
          </p:cNvPr>
          <p:cNvSpPr txBox="1">
            <a:spLocks noChangeArrowheads="1"/>
          </p:cNvSpPr>
          <p:nvPr userDrawn="1"/>
        </p:nvSpPr>
        <p:spPr bwMode="auto">
          <a:xfrm>
            <a:off x="1027642" y="1182880"/>
            <a:ext cx="10136717" cy="538609"/>
          </a:xfrm>
          <a:prstGeom prst="rect">
            <a:avLst/>
          </a:prstGeom>
          <a:solidFill>
            <a:srgbClr val="FFDC47"/>
          </a:solidFill>
          <a:ln w="9525" cap="rnd">
            <a:solidFill>
              <a:schemeClr val="tx1"/>
            </a:solidFill>
            <a:bevel/>
            <a:headEnd/>
            <a:tailEnd/>
          </a:ln>
          <a:effectLst/>
          <a:scene3d>
            <a:camera prst="orthographicFront"/>
            <a:lightRig rig="threePt" dir="t"/>
          </a:scene3d>
          <a:sp3d>
            <a:bevelT w="165100" prst="coolSlant"/>
          </a:sp3d>
        </p:spPr>
        <p:txBody>
          <a:bodyPr tIns="182880" anchor="ctr">
            <a:spAutoFit/>
          </a:bodyPr>
          <a:lstStyle/>
          <a:p>
            <a:pPr fontAlgn="auto">
              <a:spcBef>
                <a:spcPct val="50000"/>
              </a:spcBef>
              <a:spcAft>
                <a:spcPts val="0"/>
              </a:spcAft>
              <a:defRPr/>
            </a:pPr>
            <a:endParaRPr lang="en-US" sz="2000" i="1" dirty="0">
              <a:solidFill>
                <a:schemeClr val="bg1"/>
              </a:solidFill>
              <a:latin typeface="+mj-lt"/>
              <a:cs typeface="+mn-cs"/>
            </a:endParaRPr>
          </a:p>
        </p:txBody>
      </p:sp>
      <p:sp>
        <p:nvSpPr>
          <p:cNvPr id="10" name="TextBox 9">
            <a:extLst>
              <a:ext uri="{FF2B5EF4-FFF2-40B4-BE49-F238E27FC236}">
                <a16:creationId xmlns:a16="http://schemas.microsoft.com/office/drawing/2014/main" id="{5CDF1F44-DC62-4EF7-9965-92497BD571FB}"/>
              </a:ext>
            </a:extLst>
          </p:cNvPr>
          <p:cNvSpPr txBox="1"/>
          <p:nvPr userDrawn="1"/>
        </p:nvSpPr>
        <p:spPr>
          <a:xfrm>
            <a:off x="1016000" y="1190625"/>
            <a:ext cx="10058400" cy="523875"/>
          </a:xfrm>
          <a:prstGeom prst="rect">
            <a:avLst/>
          </a:prstGeom>
          <a:noFill/>
        </p:spPr>
        <p:txBody>
          <a:bodyPr>
            <a:spAutoFit/>
          </a:bodyPr>
          <a:lstStyle/>
          <a:p>
            <a:pPr algn="ctr" eaLnBrk="1" fontAlgn="auto" hangingPunct="1">
              <a:spcBef>
                <a:spcPts val="0"/>
              </a:spcBef>
              <a:spcAft>
                <a:spcPts val="0"/>
              </a:spcAft>
              <a:defRPr/>
            </a:pPr>
            <a:r>
              <a:rPr lang="en-US" sz="2800" b="1" i="1" dirty="0">
                <a:solidFill>
                  <a:schemeClr val="tx2">
                    <a:lumMod val="50000"/>
                  </a:schemeClr>
                </a:solidFill>
                <a:effectLst>
                  <a:outerShdw blurRad="38100" dist="38100" dir="2700000" algn="tl">
                    <a:srgbClr val="000000">
                      <a:alpha val="43137"/>
                    </a:srgbClr>
                  </a:outerShdw>
                </a:effectLst>
                <a:latin typeface="+mn-lt"/>
                <a:cs typeface="+mn-cs"/>
              </a:rPr>
              <a:t>Board of County Commissioners</a:t>
            </a:r>
          </a:p>
        </p:txBody>
      </p:sp>
      <p:sp>
        <p:nvSpPr>
          <p:cNvPr id="11" name="Rectangle 10">
            <a:extLst>
              <a:ext uri="{FF2B5EF4-FFF2-40B4-BE49-F238E27FC236}">
                <a16:creationId xmlns:a16="http://schemas.microsoft.com/office/drawing/2014/main" id="{5465A13B-BB00-4CDF-AA63-618337455F76}"/>
              </a:ext>
            </a:extLst>
          </p:cNvPr>
          <p:cNvSpPr/>
          <p:nvPr userDrawn="1"/>
        </p:nvSpPr>
        <p:spPr>
          <a:xfrm>
            <a:off x="914400" y="2806700"/>
            <a:ext cx="10363200" cy="1798638"/>
          </a:xfrm>
          <a:prstGeom prst="rect">
            <a:avLst/>
          </a:prstGeom>
        </p:spPr>
        <p:txBody>
          <a:bodyPr>
            <a:spAutoFit/>
          </a:bodyPr>
          <a:lstStyle/>
          <a:p>
            <a:pPr algn="ctr" fontAlgn="auto">
              <a:lnSpc>
                <a:spcPct val="90000"/>
              </a:lnSpc>
              <a:spcBef>
                <a:spcPts val="0"/>
              </a:spcBef>
              <a:spcAft>
                <a:spcPts val="1200"/>
              </a:spcAft>
              <a:defRPr/>
            </a:pPr>
            <a:r>
              <a:rPr lang="en-US" sz="2800" b="1" dirty="0">
                <a:solidFill>
                  <a:schemeClr val="bg1"/>
                </a:solidFill>
                <a:effectLst>
                  <a:outerShdw blurRad="38100" dist="38100" dir="2700000" algn="tl">
                    <a:srgbClr val="000000">
                      <a:alpha val="43137"/>
                    </a:srgbClr>
                  </a:outerShdw>
                </a:effectLst>
                <a:latin typeface="+mj-lt"/>
                <a:ea typeface="Verdana" pitchFamily="34" charset="0"/>
                <a:cs typeface="Verdana" pitchFamily="34" charset="0"/>
              </a:rPr>
              <a:t>and</a:t>
            </a:r>
          </a:p>
          <a:p>
            <a:pPr algn="ctr" fontAlgn="auto">
              <a:lnSpc>
                <a:spcPct val="90000"/>
              </a:lnSpc>
              <a:spcBef>
                <a:spcPts val="0"/>
              </a:spcBef>
              <a:spcAft>
                <a:spcPts val="0"/>
              </a:spcAft>
              <a:defRPr/>
            </a:pPr>
            <a:r>
              <a:rPr lang="en-US" sz="2800" b="1" dirty="0">
                <a:solidFill>
                  <a:schemeClr val="bg1"/>
                </a:solidFill>
                <a:effectLst>
                  <a:outerShdw blurRad="38100" dist="38100" dir="2700000" algn="tl">
                    <a:srgbClr val="000000">
                      <a:alpha val="43137"/>
                    </a:srgbClr>
                  </a:outerShdw>
                </a:effectLst>
                <a:latin typeface="+mj-lt"/>
                <a:ea typeface="Verdana" pitchFamily="34" charset="0"/>
                <a:cs typeface="Verdana" pitchFamily="34" charset="0"/>
              </a:rPr>
              <a:t>Concurrent Substantial Change </a:t>
            </a:r>
          </a:p>
          <a:p>
            <a:pPr algn="ctr" fontAlgn="auto">
              <a:lnSpc>
                <a:spcPct val="90000"/>
              </a:lnSpc>
              <a:spcBef>
                <a:spcPts val="0"/>
              </a:spcBef>
              <a:spcAft>
                <a:spcPts val="0"/>
              </a:spcAft>
              <a:defRPr/>
            </a:pPr>
            <a:r>
              <a:rPr lang="en-US" sz="2800" b="1" dirty="0">
                <a:solidFill>
                  <a:schemeClr val="bg1"/>
                </a:solidFill>
                <a:effectLst>
                  <a:outerShdw blurRad="38100" dist="38100" dir="2700000" algn="tl">
                    <a:srgbClr val="000000">
                      <a:alpha val="43137"/>
                    </a:srgbClr>
                  </a:outerShdw>
                </a:effectLst>
                <a:latin typeface="+mj-lt"/>
                <a:ea typeface="Verdana" pitchFamily="34" charset="0"/>
                <a:cs typeface="Verdana" pitchFamily="34" charset="0"/>
              </a:rPr>
              <a:t>or </a:t>
            </a:r>
          </a:p>
          <a:p>
            <a:pPr algn="ctr" fontAlgn="auto">
              <a:lnSpc>
                <a:spcPct val="90000"/>
              </a:lnSpc>
              <a:spcBef>
                <a:spcPts val="0"/>
              </a:spcBef>
              <a:spcAft>
                <a:spcPts val="0"/>
              </a:spcAft>
              <a:defRPr/>
            </a:pPr>
            <a:r>
              <a:rPr lang="en-US" sz="2800" b="1" dirty="0">
                <a:solidFill>
                  <a:schemeClr val="bg1"/>
                </a:solidFill>
                <a:effectLst>
                  <a:outerShdw blurRad="38100" dist="38100" dir="2700000" algn="tl">
                    <a:srgbClr val="000000">
                      <a:alpha val="43137"/>
                    </a:srgbClr>
                  </a:outerShdw>
                </a:effectLst>
                <a:latin typeface="+mj-lt"/>
                <a:ea typeface="Verdana" pitchFamily="34" charset="0"/>
                <a:cs typeface="Verdana" pitchFamily="34" charset="0"/>
              </a:rPr>
              <a:t>Rezoning Requests</a:t>
            </a:r>
          </a:p>
        </p:txBody>
      </p:sp>
      <p:sp>
        <p:nvSpPr>
          <p:cNvPr id="5" name="Title 1"/>
          <p:cNvSpPr>
            <a:spLocks noGrp="1"/>
          </p:cNvSpPr>
          <p:nvPr>
            <p:ph type="ctrTitle"/>
          </p:nvPr>
        </p:nvSpPr>
        <p:spPr>
          <a:xfrm>
            <a:off x="914400" y="2057400"/>
            <a:ext cx="10363200" cy="762000"/>
          </a:xfrm>
        </p:spPr>
        <p:txBody>
          <a:bodyPr>
            <a:noAutofit/>
          </a:bodyPr>
          <a:lstStyle>
            <a:lvl1pPr algn="ctr">
              <a:defRPr sz="4400" baseline="0">
                <a:solidFill>
                  <a:schemeClr val="bg1"/>
                </a:solidFill>
                <a:latin typeface="+mj-lt"/>
              </a:defRPr>
            </a:lvl1pPr>
          </a:lstStyle>
          <a:p>
            <a:r>
              <a:rPr lang="en-US"/>
              <a:t>Click to edit Master title style</a:t>
            </a:r>
            <a:endParaRPr lang="en-US" dirty="0"/>
          </a:p>
        </p:txBody>
      </p:sp>
      <p:sp>
        <p:nvSpPr>
          <p:cNvPr id="7" name="Text Placeholder 11"/>
          <p:cNvSpPr>
            <a:spLocks noGrp="1"/>
          </p:cNvSpPr>
          <p:nvPr>
            <p:ph type="body" sz="quarter" idx="10"/>
          </p:nvPr>
        </p:nvSpPr>
        <p:spPr>
          <a:xfrm>
            <a:off x="3708400" y="5638800"/>
            <a:ext cx="4775200" cy="457200"/>
          </a:xfrm>
        </p:spPr>
        <p:txBody>
          <a:bodyPr>
            <a:noAutofit/>
          </a:bodyPr>
          <a:lstStyle>
            <a:lvl1pPr algn="ctr">
              <a:buNone/>
              <a:defRPr sz="3200">
                <a:latin typeface="+mj-lt"/>
              </a:defRPr>
            </a:lvl1pPr>
          </a:lstStyle>
          <a:p>
            <a:pPr lvl="0"/>
            <a:r>
              <a:rPr lang="en-US"/>
              <a:t>Click to edit Master text styles</a:t>
            </a:r>
          </a:p>
        </p:txBody>
      </p:sp>
      <p:sp>
        <p:nvSpPr>
          <p:cNvPr id="9" name="Text Placeholder 14"/>
          <p:cNvSpPr>
            <a:spLocks noGrp="1"/>
          </p:cNvSpPr>
          <p:nvPr>
            <p:ph type="body" sz="quarter" idx="11"/>
          </p:nvPr>
        </p:nvSpPr>
        <p:spPr>
          <a:xfrm>
            <a:off x="914400" y="4648200"/>
            <a:ext cx="10363200" cy="762000"/>
          </a:xfrm>
        </p:spPr>
        <p:txBody>
          <a:bodyPr>
            <a:noAutofit/>
          </a:bodyPr>
          <a:lstStyle>
            <a:lvl1pPr algn="ctr">
              <a:buNone/>
              <a:defRPr sz="4000" i="1" baseline="0">
                <a:solidFill>
                  <a:srgbClr val="FFE646"/>
                </a:solidFill>
                <a:effectLst>
                  <a:outerShdw blurRad="38100" dist="38100" dir="2700000" algn="tl">
                    <a:srgbClr val="000000">
                      <a:alpha val="43137"/>
                    </a:srgbClr>
                  </a:outerShdw>
                </a:effectLst>
                <a:latin typeface="+mj-lt"/>
              </a:defRPr>
            </a:lvl1pPr>
          </a:lstStyle>
          <a:p>
            <a:pPr lvl="0"/>
            <a:r>
              <a:rPr lang="en-US"/>
              <a:t>Click to edit Master text styles</a:t>
            </a:r>
          </a:p>
        </p:txBody>
      </p:sp>
    </p:spTree>
    <p:extLst>
      <p:ext uri="{BB962C8B-B14F-4D97-AF65-F5344CB8AC3E}">
        <p14:creationId xmlns:p14="http://schemas.microsoft.com/office/powerpoint/2010/main" val="1951235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mendment Process Summary">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915FA6-4684-459B-95EB-4AACDC1DB083}"/>
              </a:ext>
            </a:extLst>
          </p:cNvPr>
          <p:cNvSpPr txBox="1">
            <a:spLocks noChangeArrowheads="1"/>
          </p:cNvSpPr>
          <p:nvPr userDrawn="1"/>
        </p:nvSpPr>
        <p:spPr bwMode="auto">
          <a:xfrm>
            <a:off x="304800" y="1371600"/>
            <a:ext cx="1137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Clr>
                <a:schemeClr val="bg1"/>
              </a:buClr>
              <a:buFont typeface="Wingdings" panose="05000000000000000000" pitchFamily="2" charset="2"/>
              <a:buChar char="§"/>
              <a:defRPr/>
            </a:pPr>
            <a:r>
              <a:rPr lang="en-US" altLang="en-US" sz="3200" b="1">
                <a:solidFill>
                  <a:schemeClr val="bg1"/>
                </a:solidFill>
                <a:ea typeface="Verdana" panose="020B0604030504040204" pitchFamily="34" charset="0"/>
                <a:cs typeface="Verdana" panose="020B0604030504040204" pitchFamily="34" charset="0"/>
              </a:rPr>
              <a:t>Transmittal public hearings</a:t>
            </a:r>
          </a:p>
        </p:txBody>
      </p:sp>
      <p:sp>
        <p:nvSpPr>
          <p:cNvPr id="7" name="TextBox 6">
            <a:extLst>
              <a:ext uri="{FF2B5EF4-FFF2-40B4-BE49-F238E27FC236}">
                <a16:creationId xmlns:a16="http://schemas.microsoft.com/office/drawing/2014/main" id="{F787598F-4FD2-4470-9C6B-F0D56D5C94A8}"/>
              </a:ext>
            </a:extLst>
          </p:cNvPr>
          <p:cNvSpPr txBox="1">
            <a:spLocks noChangeArrowheads="1"/>
          </p:cNvSpPr>
          <p:nvPr userDrawn="1"/>
        </p:nvSpPr>
        <p:spPr bwMode="auto">
          <a:xfrm>
            <a:off x="304800" y="3124200"/>
            <a:ext cx="1137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Clr>
                <a:schemeClr val="bg1"/>
              </a:buClr>
              <a:buFont typeface="Wingdings" panose="05000000000000000000" pitchFamily="2" charset="2"/>
              <a:buChar char="§"/>
              <a:defRPr/>
            </a:pPr>
            <a:r>
              <a:rPr lang="en-US" altLang="en-US" sz="3200" b="1">
                <a:solidFill>
                  <a:schemeClr val="bg1"/>
                </a:solidFill>
                <a:ea typeface="Verdana" panose="020B0604030504040204" pitchFamily="34" charset="0"/>
                <a:cs typeface="Verdana" panose="020B0604030504040204" pitchFamily="34" charset="0"/>
              </a:rPr>
              <a:t>State and regional agency review</a:t>
            </a:r>
          </a:p>
        </p:txBody>
      </p:sp>
      <p:sp>
        <p:nvSpPr>
          <p:cNvPr id="8" name="TextBox 7">
            <a:extLst>
              <a:ext uri="{FF2B5EF4-FFF2-40B4-BE49-F238E27FC236}">
                <a16:creationId xmlns:a16="http://schemas.microsoft.com/office/drawing/2014/main" id="{0D13EBC8-0DFC-425B-AF74-2702CE8B89F9}"/>
              </a:ext>
            </a:extLst>
          </p:cNvPr>
          <p:cNvSpPr txBox="1">
            <a:spLocks noChangeArrowheads="1"/>
          </p:cNvSpPr>
          <p:nvPr userDrawn="1"/>
        </p:nvSpPr>
        <p:spPr bwMode="auto">
          <a:xfrm>
            <a:off x="304800" y="4876800"/>
            <a:ext cx="1137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buClr>
                <a:schemeClr val="bg1"/>
              </a:buClr>
              <a:buFont typeface="Wingdings" panose="05000000000000000000" pitchFamily="2" charset="2"/>
              <a:buChar char="§"/>
              <a:defRPr/>
            </a:pPr>
            <a:r>
              <a:rPr lang="en-US" altLang="en-US" sz="3200" b="1">
                <a:solidFill>
                  <a:schemeClr val="bg1"/>
                </a:solidFill>
                <a:ea typeface="Verdana" panose="020B0604030504040204" pitchFamily="34" charset="0"/>
                <a:cs typeface="Verdana" panose="020B0604030504040204" pitchFamily="34" charset="0"/>
              </a:rPr>
              <a:t>Adoption public hearings</a:t>
            </a:r>
          </a:p>
        </p:txBody>
      </p:sp>
      <p:sp>
        <p:nvSpPr>
          <p:cNvPr id="2" name="Title 1"/>
          <p:cNvSpPr>
            <a:spLocks noGrp="1"/>
          </p:cNvSpPr>
          <p:nvPr>
            <p:ph type="title"/>
          </p:nvPr>
        </p:nvSpPr>
        <p:spPr/>
        <p:txBody>
          <a:bodyPr/>
          <a:lstStyle>
            <a:lvl1pPr>
              <a:defRPr baseline="0">
                <a:latin typeface="+mj-lt"/>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711200" y="3733800"/>
            <a:ext cx="10972800" cy="1143000"/>
          </a:xfrm>
        </p:spPr>
        <p:txBody>
          <a:bodyPr>
            <a:normAutofit/>
          </a:bodyPr>
          <a:lstStyle>
            <a:lvl1pPr>
              <a:buFont typeface="Arial" pitchFamily="34" charset="0"/>
              <a:buNone/>
              <a:defRPr lang="en-US" sz="2800" b="1" kern="1200" dirty="0" smtClean="0">
                <a:solidFill>
                  <a:schemeClr val="bg1"/>
                </a:solidFill>
                <a:latin typeface="+mj-lt"/>
                <a:ea typeface="Verdana" pitchFamily="34" charset="0"/>
                <a:cs typeface="Verdana" pitchFamily="34" charset="0"/>
              </a:defRPr>
            </a:lvl1pPr>
            <a:lvl2pPr>
              <a:defRPr lang="en-US" sz="2800" b="1" kern="1200" baseline="0" dirty="0" smtClean="0">
                <a:solidFill>
                  <a:schemeClr val="bg1"/>
                </a:solidFill>
                <a:latin typeface="+mj-lt"/>
                <a:ea typeface="Verdana" pitchFamily="34" charset="0"/>
                <a:cs typeface="Verdana" pitchFamily="34" charset="0"/>
              </a:defRPr>
            </a:lvl2pPr>
          </a:lstStyle>
          <a:p>
            <a:pPr lvl="0"/>
            <a:r>
              <a:rPr lang="en-US"/>
              <a:t>Click to edit Master text styles</a:t>
            </a:r>
          </a:p>
        </p:txBody>
      </p:sp>
      <p:sp>
        <p:nvSpPr>
          <p:cNvPr id="16" name="Text Placeholder 15"/>
          <p:cNvSpPr>
            <a:spLocks noGrp="1"/>
          </p:cNvSpPr>
          <p:nvPr>
            <p:ph type="body" sz="quarter" idx="11"/>
          </p:nvPr>
        </p:nvSpPr>
        <p:spPr>
          <a:xfrm>
            <a:off x="711200" y="5486400"/>
            <a:ext cx="10972800" cy="1143000"/>
          </a:xfrm>
        </p:spPr>
        <p:txBody>
          <a:bodyPr>
            <a:normAutofit/>
          </a:bodyPr>
          <a:lstStyle>
            <a:lvl1pPr>
              <a:buFont typeface="Arial" pitchFamily="34" charset="0"/>
              <a:buNone/>
              <a:defRPr lang="en-US" sz="2800" b="1" kern="1200" dirty="0" smtClean="0">
                <a:solidFill>
                  <a:schemeClr val="bg1"/>
                </a:solidFill>
                <a:latin typeface="+mj-lt"/>
                <a:ea typeface="Verdana" pitchFamily="34" charset="0"/>
                <a:cs typeface="Verdana" pitchFamily="34" charset="0"/>
              </a:defRPr>
            </a:lvl1pPr>
            <a:lvl2pPr>
              <a:defRPr lang="en-US" sz="2800" b="1" kern="1200" dirty="0" smtClean="0">
                <a:solidFill>
                  <a:schemeClr val="bg1"/>
                </a:solidFill>
                <a:latin typeface="+mj-lt"/>
                <a:ea typeface="Verdana" pitchFamily="34" charset="0"/>
                <a:cs typeface="Verdana" pitchFamily="34" charset="0"/>
              </a:defRPr>
            </a:lvl2pPr>
          </a:lstStyle>
          <a:p>
            <a:pPr lvl="0"/>
            <a:r>
              <a:rPr lang="en-US"/>
              <a:t>Click to edit Master text styles</a:t>
            </a:r>
          </a:p>
        </p:txBody>
      </p:sp>
      <p:sp>
        <p:nvSpPr>
          <p:cNvPr id="20" name="Content Placeholder 19"/>
          <p:cNvSpPr>
            <a:spLocks noGrp="1"/>
          </p:cNvSpPr>
          <p:nvPr>
            <p:ph sz="quarter" idx="12"/>
          </p:nvPr>
        </p:nvSpPr>
        <p:spPr>
          <a:xfrm>
            <a:off x="711200" y="1905000"/>
            <a:ext cx="10972800" cy="1143000"/>
          </a:xfrm>
        </p:spPr>
        <p:txBody>
          <a:bodyPr>
            <a:normAutofit/>
          </a:bodyPr>
          <a:lstStyle>
            <a:lvl1pPr marL="0" indent="0">
              <a:buFont typeface="Arial" pitchFamily="34" charset="0"/>
              <a:buNone/>
              <a:defRPr lang="en-US" sz="2800" b="1" kern="1200" dirty="0" smtClean="0">
                <a:solidFill>
                  <a:schemeClr val="bg1"/>
                </a:solidFill>
                <a:latin typeface="+mj-lt"/>
                <a:ea typeface="Verdana" pitchFamily="34" charset="0"/>
                <a:cs typeface="Verdana" pitchFamily="34" charset="0"/>
              </a:defRPr>
            </a:lvl1pPr>
            <a:lvl2pPr marL="0" indent="0">
              <a:buFont typeface="Arial" pitchFamily="34" charset="0"/>
              <a:buNone/>
              <a:defRPr lang="en-US" sz="2800" b="1" kern="1200" baseline="0" dirty="0" smtClean="0">
                <a:solidFill>
                  <a:schemeClr val="bg1"/>
                </a:solidFill>
                <a:latin typeface="+mj-lt"/>
                <a:ea typeface="Verdana" pitchFamily="34" charset="0"/>
                <a:cs typeface="Verdana" pitchFamily="34" charset="0"/>
              </a:defRPr>
            </a:lvl2pPr>
          </a:lstStyle>
          <a:p>
            <a:pPr lvl="0"/>
            <a:r>
              <a:rPr lang="en-US"/>
              <a:t>Click to edit Master text styles</a:t>
            </a:r>
          </a:p>
        </p:txBody>
      </p:sp>
    </p:spTree>
    <p:extLst>
      <p:ext uri="{BB962C8B-B14F-4D97-AF65-F5344CB8AC3E}">
        <p14:creationId xmlns:p14="http://schemas.microsoft.com/office/powerpoint/2010/main" val="331876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P Case Over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22185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P Map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Text Placeholder 11"/>
          <p:cNvSpPr>
            <a:spLocks noGrp="1"/>
          </p:cNvSpPr>
          <p:nvPr>
            <p:ph type="body" sz="quarter" idx="10"/>
          </p:nvPr>
        </p:nvSpPr>
        <p:spPr>
          <a:xfrm>
            <a:off x="203200" y="1219200"/>
            <a:ext cx="7924800" cy="457200"/>
          </a:xfrm>
        </p:spPr>
        <p:txBody>
          <a:bodyPr>
            <a:noAutofit/>
          </a:bodyPr>
          <a:lstStyle>
            <a:lvl1pPr algn="l">
              <a:buNone/>
              <a:defRPr sz="3200" baseline="0">
                <a:latin typeface="+mj-lt"/>
              </a:defRPr>
            </a:lvl1pPr>
          </a:lstStyle>
          <a:p>
            <a:pPr lvl="0"/>
            <a:r>
              <a:rPr lang="en-US"/>
              <a:t>Click to edit Master text styles</a:t>
            </a:r>
          </a:p>
        </p:txBody>
      </p:sp>
      <p:sp>
        <p:nvSpPr>
          <p:cNvPr id="4" name="Picture Placeholder 2"/>
          <p:cNvSpPr>
            <a:spLocks noGrp="1"/>
          </p:cNvSpPr>
          <p:nvPr>
            <p:ph type="pic" idx="11"/>
          </p:nvPr>
        </p:nvSpPr>
        <p:spPr>
          <a:xfrm>
            <a:off x="203200" y="1828800"/>
            <a:ext cx="11785600" cy="4876800"/>
          </a:xfrm>
        </p:spPr>
        <p:txBody>
          <a:bodyPr rtlCol="0">
            <a:no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1112341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P Action Requeste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488FD37-5E41-48A1-9D5F-E259417251E8}"/>
              </a:ext>
            </a:extLst>
          </p:cNvPr>
          <p:cNvCxnSpPr/>
          <p:nvPr userDrawn="1"/>
        </p:nvCxnSpPr>
        <p:spPr>
          <a:xfrm>
            <a:off x="203200" y="2057400"/>
            <a:ext cx="116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Text Placeholder 11"/>
          <p:cNvSpPr>
            <a:spLocks noGrp="1"/>
          </p:cNvSpPr>
          <p:nvPr>
            <p:ph type="body" sz="quarter" idx="10"/>
          </p:nvPr>
        </p:nvSpPr>
        <p:spPr>
          <a:xfrm>
            <a:off x="203200" y="1219200"/>
            <a:ext cx="7924800" cy="838200"/>
          </a:xfrm>
        </p:spPr>
        <p:txBody>
          <a:bodyPr>
            <a:noAutofit/>
          </a:bodyPr>
          <a:lstStyle>
            <a:lvl1pPr algn="l">
              <a:spcBef>
                <a:spcPts val="0"/>
              </a:spcBef>
              <a:buNone/>
              <a:defRPr sz="2400" baseline="0">
                <a:latin typeface="+mj-lt"/>
              </a:defRPr>
            </a:lvl1pPr>
          </a:lstStyle>
          <a:p>
            <a:pPr lvl="0"/>
            <a:r>
              <a:rPr lang="en-US"/>
              <a:t>Click to edit Master text styles</a:t>
            </a:r>
          </a:p>
        </p:txBody>
      </p:sp>
      <p:sp>
        <p:nvSpPr>
          <p:cNvPr id="6" name="Text Placeholder 11"/>
          <p:cNvSpPr>
            <a:spLocks noGrp="1"/>
          </p:cNvSpPr>
          <p:nvPr>
            <p:ph type="body" sz="quarter" idx="11"/>
          </p:nvPr>
        </p:nvSpPr>
        <p:spPr>
          <a:xfrm>
            <a:off x="203200" y="2133600"/>
            <a:ext cx="7924800" cy="609600"/>
          </a:xfrm>
        </p:spPr>
        <p:txBody>
          <a:bodyPr>
            <a:noAutofit/>
          </a:bodyPr>
          <a:lstStyle>
            <a:lvl1pPr algn="l">
              <a:spcBef>
                <a:spcPts val="0"/>
              </a:spcBef>
              <a:buNone/>
              <a:defRPr sz="3600" baseline="0">
                <a:solidFill>
                  <a:srgbClr val="FFE646"/>
                </a:solidFill>
                <a:latin typeface="Century Gothic" pitchFamily="34" charset="0"/>
              </a:defRPr>
            </a:lvl1pPr>
          </a:lstStyle>
          <a:p>
            <a:pPr lvl="0"/>
            <a:r>
              <a:rPr lang="en-US"/>
              <a:t>Click to edit Master text styles</a:t>
            </a:r>
          </a:p>
        </p:txBody>
      </p:sp>
      <p:sp>
        <p:nvSpPr>
          <p:cNvPr id="7" name="Content Placeholder 2"/>
          <p:cNvSpPr>
            <a:spLocks noGrp="1"/>
          </p:cNvSpPr>
          <p:nvPr>
            <p:ph idx="1"/>
          </p:nvPr>
        </p:nvSpPr>
        <p:spPr>
          <a:xfrm>
            <a:off x="203200" y="2819400"/>
            <a:ext cx="11785600" cy="3581400"/>
          </a:xfrm>
        </p:spPr>
        <p:txBody>
          <a:bodyPr>
            <a:noAutofit/>
          </a:bodyPr>
          <a:lstStyle>
            <a:lvl1pPr>
              <a:buClr>
                <a:srgbClr val="FFE646"/>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p:txBody>
      </p:sp>
    </p:spTree>
    <p:extLst>
      <p:ext uri="{BB962C8B-B14F-4D97-AF65-F5344CB8AC3E}">
        <p14:creationId xmlns:p14="http://schemas.microsoft.com/office/powerpoint/2010/main" val="146233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gular cycle ordinanc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1938D-C435-434C-8D5F-79265C94E62B}"/>
              </a:ext>
            </a:extLst>
          </p:cNvPr>
          <p:cNvSpPr txBox="1"/>
          <p:nvPr userDrawn="1"/>
        </p:nvSpPr>
        <p:spPr>
          <a:xfrm>
            <a:off x="1474788" y="274638"/>
            <a:ext cx="10566400" cy="708025"/>
          </a:xfrm>
          <a:prstGeom prst="rect">
            <a:avLst/>
          </a:prstGeom>
          <a:noFill/>
        </p:spPr>
        <p:txBody>
          <a:bodyPr>
            <a:spAutoFit/>
          </a:bodyPr>
          <a:lstStyle/>
          <a:p>
            <a:pPr eaLnBrk="1" fontAlgn="auto" hangingPunct="1">
              <a:spcBef>
                <a:spcPts val="0"/>
              </a:spcBef>
              <a:spcAft>
                <a:spcPts val="0"/>
              </a:spcAft>
              <a:defRPr/>
            </a:pPr>
            <a:r>
              <a:rPr lang="en-US" sz="4000" b="1" dirty="0">
                <a:solidFill>
                  <a:srgbClr val="FFE646"/>
                </a:solidFill>
                <a:effectLst>
                  <a:outerShdw blurRad="38100" dist="38100" dir="2700000" algn="tl">
                    <a:srgbClr val="000000">
                      <a:alpha val="43137"/>
                    </a:srgbClr>
                  </a:outerShdw>
                </a:effectLst>
                <a:latin typeface="+mj-lt"/>
                <a:cs typeface="+mn-cs"/>
              </a:rPr>
              <a:t>Regular Cycle Ordinance</a:t>
            </a:r>
          </a:p>
        </p:txBody>
      </p:sp>
      <p:sp>
        <p:nvSpPr>
          <p:cNvPr id="3" name="TextBox 2">
            <a:extLst>
              <a:ext uri="{FF2B5EF4-FFF2-40B4-BE49-F238E27FC236}">
                <a16:creationId xmlns:a16="http://schemas.microsoft.com/office/drawing/2014/main" id="{4DD98B90-2F65-4D1A-A012-915CCC1D09A2}"/>
              </a:ext>
            </a:extLst>
          </p:cNvPr>
          <p:cNvSpPr txBox="1">
            <a:spLocks noChangeArrowheads="1"/>
          </p:cNvSpPr>
          <p:nvPr userDrawn="1"/>
        </p:nvSpPr>
        <p:spPr bwMode="auto">
          <a:xfrm>
            <a:off x="304800" y="1962150"/>
            <a:ext cx="10464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b="1">
                <a:solidFill>
                  <a:schemeClr val="bg1"/>
                </a:solidFill>
              </a:rPr>
              <a:t>Make of finding of consistency with the Comprehensive Plan, determine that the amendments are in compliance, and adopt an Ordinance, consistent with today’s actions, approving the proposed Future Land Use Map and text amendments.</a:t>
            </a:r>
            <a:endParaRPr lang="en-US" altLang="en-US" sz="3200">
              <a:solidFill>
                <a:schemeClr val="bg1"/>
              </a:solidFill>
            </a:endParaRPr>
          </a:p>
          <a:p>
            <a:pPr eaLnBrk="1" hangingPunct="1">
              <a:defRPr/>
            </a:pPr>
            <a:r>
              <a:rPr lang="en-US" altLang="en-US"/>
              <a:t> </a:t>
            </a:r>
          </a:p>
          <a:p>
            <a:pPr eaLnBrk="1" hangingPunct="1">
              <a:defRPr/>
            </a:pPr>
            <a:endParaRPr lang="en-US" altLang="en-US"/>
          </a:p>
        </p:txBody>
      </p:sp>
      <p:sp>
        <p:nvSpPr>
          <p:cNvPr id="4" name="TextBox 3">
            <a:extLst>
              <a:ext uri="{FF2B5EF4-FFF2-40B4-BE49-F238E27FC236}">
                <a16:creationId xmlns:a16="http://schemas.microsoft.com/office/drawing/2014/main" id="{D9E1718D-F589-4145-983A-748B65CD1AB4}"/>
              </a:ext>
            </a:extLst>
          </p:cNvPr>
          <p:cNvSpPr txBox="1">
            <a:spLocks noChangeArrowheads="1"/>
          </p:cNvSpPr>
          <p:nvPr userDrawn="1"/>
        </p:nvSpPr>
        <p:spPr bwMode="auto">
          <a:xfrm>
            <a:off x="304800" y="1371600"/>
            <a:ext cx="1046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b="1">
                <a:solidFill>
                  <a:srgbClr val="FFE646"/>
                </a:solidFill>
              </a:rPr>
              <a:t>Action Requested </a:t>
            </a:r>
            <a:endParaRPr lang="en-US" altLang="en-US" sz="3200">
              <a:solidFill>
                <a:srgbClr val="FFE646"/>
              </a:solidFill>
            </a:endParaRPr>
          </a:p>
        </p:txBody>
      </p:sp>
    </p:spTree>
    <p:extLst>
      <p:ext uri="{BB962C8B-B14F-4D97-AF65-F5344CB8AC3E}">
        <p14:creationId xmlns:p14="http://schemas.microsoft.com/office/powerpoint/2010/main" val="2914955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scale ordinanc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7EEF8C-CC6C-4D60-B615-B1D3E4DD17FC}"/>
              </a:ext>
            </a:extLst>
          </p:cNvPr>
          <p:cNvSpPr txBox="1"/>
          <p:nvPr userDrawn="1"/>
        </p:nvSpPr>
        <p:spPr>
          <a:xfrm>
            <a:off x="1474788" y="274638"/>
            <a:ext cx="10566400" cy="708025"/>
          </a:xfrm>
          <a:prstGeom prst="rect">
            <a:avLst/>
          </a:prstGeom>
          <a:noFill/>
        </p:spPr>
        <p:txBody>
          <a:bodyPr>
            <a:spAutoFit/>
          </a:bodyPr>
          <a:lstStyle/>
          <a:p>
            <a:pPr eaLnBrk="1" fontAlgn="auto" hangingPunct="1">
              <a:spcBef>
                <a:spcPts val="0"/>
              </a:spcBef>
              <a:spcAft>
                <a:spcPts val="0"/>
              </a:spcAft>
              <a:defRPr/>
            </a:pPr>
            <a:r>
              <a:rPr lang="en-US" sz="4000" b="1" dirty="0">
                <a:solidFill>
                  <a:srgbClr val="FFE646"/>
                </a:solidFill>
                <a:effectLst>
                  <a:outerShdw blurRad="38100" dist="38100" dir="2700000" algn="tl">
                    <a:srgbClr val="000000">
                      <a:alpha val="43137"/>
                    </a:srgbClr>
                  </a:outerShdw>
                </a:effectLst>
                <a:latin typeface="+mj-lt"/>
                <a:cs typeface="+mn-cs"/>
              </a:rPr>
              <a:t>Small Scale Ordinance</a:t>
            </a:r>
          </a:p>
        </p:txBody>
      </p:sp>
      <p:sp>
        <p:nvSpPr>
          <p:cNvPr id="3" name="TextBox 2">
            <a:extLst>
              <a:ext uri="{FF2B5EF4-FFF2-40B4-BE49-F238E27FC236}">
                <a16:creationId xmlns:a16="http://schemas.microsoft.com/office/drawing/2014/main" id="{3E396817-67FE-4892-A508-89C27F379656}"/>
              </a:ext>
            </a:extLst>
          </p:cNvPr>
          <p:cNvSpPr txBox="1">
            <a:spLocks noChangeArrowheads="1"/>
          </p:cNvSpPr>
          <p:nvPr userDrawn="1"/>
        </p:nvSpPr>
        <p:spPr bwMode="auto">
          <a:xfrm>
            <a:off x="304800" y="1962150"/>
            <a:ext cx="104648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b="1">
                <a:solidFill>
                  <a:schemeClr val="bg1"/>
                </a:solidFill>
              </a:rPr>
              <a:t>Make of finding of consistency with the Comprehensive Plan, determine that the amendments are in compliance, and adopt an Ordinance, consistent with today’s actions, approving the proposed Future Land Use Map amendments.</a:t>
            </a:r>
            <a:endParaRPr lang="en-US" altLang="en-US" sz="3200">
              <a:solidFill>
                <a:schemeClr val="bg1"/>
              </a:solidFill>
            </a:endParaRPr>
          </a:p>
          <a:p>
            <a:pPr eaLnBrk="1" hangingPunct="1">
              <a:defRPr/>
            </a:pPr>
            <a:r>
              <a:rPr lang="en-US" altLang="en-US"/>
              <a:t> </a:t>
            </a:r>
          </a:p>
          <a:p>
            <a:pPr eaLnBrk="1" hangingPunct="1">
              <a:defRPr/>
            </a:pPr>
            <a:endParaRPr lang="en-US" altLang="en-US"/>
          </a:p>
        </p:txBody>
      </p:sp>
      <p:sp>
        <p:nvSpPr>
          <p:cNvPr id="4" name="TextBox 3">
            <a:extLst>
              <a:ext uri="{FF2B5EF4-FFF2-40B4-BE49-F238E27FC236}">
                <a16:creationId xmlns:a16="http://schemas.microsoft.com/office/drawing/2014/main" id="{BF36199C-96D9-4C45-ACAB-14CBFD2BD815}"/>
              </a:ext>
            </a:extLst>
          </p:cNvPr>
          <p:cNvSpPr txBox="1">
            <a:spLocks noChangeArrowheads="1"/>
          </p:cNvSpPr>
          <p:nvPr userDrawn="1"/>
        </p:nvSpPr>
        <p:spPr bwMode="auto">
          <a:xfrm>
            <a:off x="304800" y="1371600"/>
            <a:ext cx="1046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b="1">
                <a:solidFill>
                  <a:srgbClr val="FFE646"/>
                </a:solidFill>
              </a:rPr>
              <a:t>Action Requested </a:t>
            </a:r>
            <a:endParaRPr lang="en-US" altLang="en-US" sz="3200">
              <a:solidFill>
                <a:srgbClr val="FFE646"/>
              </a:solidFill>
            </a:endParaRPr>
          </a:p>
        </p:txBody>
      </p:sp>
    </p:spTree>
    <p:extLst>
      <p:ext uri="{BB962C8B-B14F-4D97-AF65-F5344CB8AC3E}">
        <p14:creationId xmlns:p14="http://schemas.microsoft.com/office/powerpoint/2010/main" val="2508737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33F9C-9CC8-92B2-8A3C-55440A2C6B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335131-19D4-249E-6722-90E670A9C0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C5C643-41F4-075B-CD57-CFE81C835D7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ED88C65-B1D4-181D-453D-B568C9244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389EE-0162-E0E4-1AD8-5D3DBC060F74}"/>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1601408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resentation Outline">
    <p:spTree>
      <p:nvGrpSpPr>
        <p:cNvPr id="1" name=""/>
        <p:cNvGrpSpPr/>
        <p:nvPr/>
      </p:nvGrpSpPr>
      <p:grpSpPr>
        <a:xfrm>
          <a:off x="0" y="0"/>
          <a:ext cx="0" cy="0"/>
          <a:chOff x="0" y="0"/>
          <a:chExt cx="0" cy="0"/>
        </a:xfrm>
      </p:grpSpPr>
      <p:sp>
        <p:nvSpPr>
          <p:cNvPr id="2" name="Title 1"/>
          <p:cNvSpPr>
            <a:spLocks noGrp="1"/>
          </p:cNvSpPr>
          <p:nvPr>
            <p:ph type="title"/>
          </p:nvPr>
        </p:nvSpPr>
        <p:spPr>
          <a:xfrm>
            <a:off x="1478120" y="274320"/>
            <a:ext cx="10510680" cy="762000"/>
          </a:xfrm>
        </p:spPr>
        <p:txBody>
          <a:bodyPr>
            <a:noAutofit/>
          </a:bodyPr>
          <a:lstStyle>
            <a:lvl1pPr>
              <a:defRPr baseline="0">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06400" y="1250670"/>
            <a:ext cx="11379200" cy="53340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2152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A601-D95A-8BB4-7F06-0DA68DAD05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8BA8D5-9964-E9EE-6287-88394F073C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094E2-8CBD-FCB0-D875-3A716064F0F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5A482E2-C976-43B6-D762-6BE479A01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D665A-DDC6-2710-140D-078AC479C0C2}"/>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3469287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F481F-FFBA-6F75-98E5-58CDF886AF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9C303A-88F8-410A-18D9-D2E9BD7202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7DBE36-4432-64D0-2896-1EA2481B611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A7BEBA3-5EE0-3F0B-5192-2D889978E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BB1F2A-A011-118E-E36E-530384AAA343}"/>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1029008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DB6D-C074-AF1F-7AD1-AC744BC79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D9DF68-AD70-F468-6241-972D7A1935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2E44F9-4B2E-7D89-088B-360B6DC6F0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4D8284-07F5-900B-6105-59FE4D86069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D0E5CBB-EA06-8DD7-3819-EBCFF2B42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32E19-541C-02B3-FD38-10F42F9B5710}"/>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1321476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38D9-9DFE-675F-0721-615502D2FC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522744-2D51-FCA0-791A-BB97684EE7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59DB26-5FDA-94A1-F916-7DA71D1FB8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74CBE6-F32A-D5BA-E872-4D94447AF3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06EB61-AD0A-DC6D-7849-78411CAE30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1C6689-F5AF-F791-9D10-D3479B00E3E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F3BF0C0-1E2A-0D54-351F-A68C0A6080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11ECE2-6E7A-34CE-0B53-3B6E63B4E0FD}"/>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1370096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4E04-9022-A415-673C-AA4F04D3F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47B4D4-F8E7-9E7F-20BC-97AA0DA424D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D4EF4BE-8E0A-84F5-A381-DD795C546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DE69CD-B1EB-C3AD-7657-5D407349BECA}"/>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2638693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F06DAA-83EF-5EE9-F197-2752D79885A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C2048E0-5915-BA35-5356-D4A8A49671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F82C42-BB7D-E7A5-E202-DE40BD3CB6F7}"/>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294905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BE84-0C14-E796-3D6B-6DAEAED8B1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BCC5D3-3E7D-C628-299D-37A5716A63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FD7AE-E6CB-43E8-1E5B-A5A7EC09D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0136D-1AD7-D03B-9124-981F0D4A8CA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5C2C010-D1C4-9BBD-38ED-EC7C588AB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C1BB2-2F31-C89D-91E2-44AD80068F51}"/>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3035725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A1D49-2946-1613-3E70-1DCADDEBE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7EC0AC-0793-EB98-3E6A-3C3CEA35D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39D6F3-0D82-0078-BA9F-9C29E8145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083F0-760D-B42C-8AFB-8D14A483C74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AF909C3-23D6-6861-7C63-3E1787F915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5A090-ED56-8F09-3D4F-04114AB01B48}"/>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2895473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338A-493E-58CA-8461-B6115F04B1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DF0224-3725-6E23-307C-24C176ED5D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942E0-DC0F-9971-0F66-C5CAA815E27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5694239-F38A-9163-AC80-CC1D79C9A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A45A48-8875-3FB2-7783-DFDF215E9F79}"/>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3616408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C8ED0D-3270-6D1D-DC4A-231F055953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042F5B-FE45-5628-F161-4C75EEC496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B37E84-77F9-E2A6-6C76-B502A817553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9644567-E72A-CB11-56EC-86D5A3867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054F3-C167-47AC-7F4C-86961EFC6B17}"/>
              </a:ext>
            </a:extLst>
          </p:cNvPr>
          <p:cNvSpPr>
            <a:spLocks noGrp="1"/>
          </p:cNvSpPr>
          <p:nvPr>
            <p:ph type="sldNum" sz="quarter" idx="12"/>
          </p:nvPr>
        </p:nvSpPr>
        <p:spPr/>
        <p:txBody>
          <a:bodyPr/>
          <a:lstStyle/>
          <a:p>
            <a:fld id="{68278499-701C-4055-8FF4-E5B145B530F4}" type="slidenum">
              <a:rPr lang="en-US" smtClean="0"/>
              <a:t>‹#›</a:t>
            </a:fld>
            <a:endParaRPr lang="en-US"/>
          </a:p>
        </p:txBody>
      </p:sp>
    </p:spTree>
    <p:extLst>
      <p:ext uri="{BB962C8B-B14F-4D97-AF65-F5344CB8AC3E}">
        <p14:creationId xmlns:p14="http://schemas.microsoft.com/office/powerpoint/2010/main" val="250361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8120" y="274320"/>
            <a:ext cx="10713880" cy="762000"/>
          </a:xfrm>
        </p:spPr>
        <p:txBody>
          <a:bodyPr>
            <a:noAutofit/>
          </a:bodyPr>
          <a:lstStyle>
            <a:lvl1pPr>
              <a:defRPr sz="4000">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04800" y="1371600"/>
            <a:ext cx="11684000" cy="53340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3489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609E9-C72A-3998-271B-03B342DB8C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8A8DA5-0F54-EDF2-20FD-6A9CAF56C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E788F2-D74E-65CB-0A6A-B8109EA36F0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451FD2B-8877-2ADB-A6F8-F63466DB4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05777-8C19-221B-3A31-220F227B619A}"/>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1696708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CB2E6-464F-E8C9-90A4-F56FF9FBD3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44580A-3DB9-F847-E855-03BC52D3DD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454C22-F249-CA21-3876-42AA28A3FD2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DCCB731-0837-6EB8-3E07-E111E79AD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8245D-D34A-D913-5614-17B0B5B318F2}"/>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1588986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53D4B-C8D3-F55B-C34A-3BF61A5086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FE1B47-78E8-6968-E3DF-F350A72D77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117516-26B0-6143-4FF6-5C0D7D0B1ED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6B9DC16-5EBC-555C-368C-BC91D6459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B62E7-B5E8-4BD0-9DE7-D847F7E410E8}"/>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195899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16E67-F408-917D-1456-A8F0DD4DC1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41187-D97E-41E4-410B-68106FB8B4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253339-B4B3-2020-3471-C56B098E3C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810BC5-5182-C7A7-1D68-D9A0184B9C7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6FE7983-4261-E74B-0FC7-59FB82365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7F6E15-A30A-B936-7C3E-7898B056BCD7}"/>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26084209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11E6F-0114-F0F8-B34B-BD15AC2C8A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A04709-566E-5660-83FF-1B53345EE7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E4EAF2-CBA7-0BE1-38E3-1F02709381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70B9A7-6191-1F42-CACF-2CCCEFF409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5F38B5-F1DA-109D-DB3D-CCBD3723B6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EEEE4A-A360-DF15-CBD9-8C539CEC84F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F8B9234-575C-92BC-5374-32AB424C14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8E30A6-DC7A-CD41-6C96-0B6F96D51186}"/>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4255632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1511-E4A0-FE12-9C41-7C45694A75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91FEE0-4723-525C-73B9-07FFF5B9F90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8716C23-CF53-097F-1D02-AF57D9B28D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512719-3E2C-4768-2487-18033040B5D6}"/>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3706636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9DB12-BAE6-82C8-65E9-FBB41EFAFB8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87F94DD-0193-B912-3E3E-1AA4007330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5BA58D-89EE-2BCA-7286-CF588D1A2D56}"/>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2318450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6DF2-042A-2757-A149-024200D8D2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20126A-B705-2698-D14B-18B2FA1861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D07BBD-6A2F-8668-3DBA-37283AD4E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0717E-15B2-030F-4EFD-129DC8598CE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A0752C5-E3A3-3AF8-1896-3B12AA9640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05F98F-A566-D736-CCB7-3917BC1E419C}"/>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2216950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C178-1C44-2FEE-1718-643EC5D096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2CEC51-D934-2E96-0B05-DC4C670A30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A05B60-D308-6BF5-12A8-08242B8E9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8ACEC9-1F68-13B1-698B-363F2D82BE9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0BADCDE-13E8-1B4F-AE63-8D7E527F3A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B8DB8-7DE9-8641-A7DE-CA046BF1D328}"/>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411399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5774F-E416-DC79-BB1F-5680A0E195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A9FE0F-76F3-34C1-D7A9-0B2539B65A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B26B2-7B47-3403-6340-3D205A6974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397B41-C0B6-55DE-0FB8-2E1048BBD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FCA24-D294-4347-8477-B11DFFCAAA80}"/>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205613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478120" y="274320"/>
            <a:ext cx="10713880" cy="762000"/>
          </a:xfrm>
        </p:spPr>
        <p:txBody>
          <a:bodyPr>
            <a:noAutofit/>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04800" y="1371600"/>
            <a:ext cx="9347200" cy="533400"/>
          </a:xfrm>
        </p:spPr>
        <p:txBody>
          <a:bodyPr>
            <a:noAutofit/>
          </a:bodyPr>
          <a:lstStyle>
            <a:lvl1pPr marL="0" indent="0">
              <a:buNone/>
              <a:defRPr sz="2800" baseline="0">
                <a:solidFill>
                  <a:srgbClr val="FFEB4B"/>
                </a:solidFill>
                <a:effectLst>
                  <a:outerShdw blurRad="38100" dist="38100" dir="2700000" algn="tl">
                    <a:srgbClr val="000000">
                      <a:alpha val="43137"/>
                    </a:srgbClr>
                  </a:outerShdw>
                </a:effectLst>
                <a:latin typeface="Century Gothic" pitchFamily="34" charset="0"/>
              </a:defRPr>
            </a:lvl1pPr>
            <a:lvl2pPr marL="228600" indent="-228600">
              <a:buFont typeface="Wingdings" pitchFamily="2" charset="2"/>
              <a:buChar char="§"/>
              <a:defRPr sz="2400"/>
            </a:lvl2pPr>
            <a:lvl3pPr marL="457200" indent="-228600">
              <a:buFont typeface="Verdana" pitchFamily="34" charset="0"/>
              <a:buChar char="−"/>
              <a:defRPr sz="2000"/>
            </a:lvl3pPr>
          </a:lstStyle>
          <a:p>
            <a:pPr lvl="0"/>
            <a:r>
              <a:rPr lang="en-US" dirty="0"/>
              <a:t>Click to edit Master text styles</a:t>
            </a:r>
          </a:p>
        </p:txBody>
      </p:sp>
      <p:sp>
        <p:nvSpPr>
          <p:cNvPr id="6" name="Content Placeholder 2"/>
          <p:cNvSpPr>
            <a:spLocks noGrp="1"/>
          </p:cNvSpPr>
          <p:nvPr>
            <p:ph idx="11"/>
          </p:nvPr>
        </p:nvSpPr>
        <p:spPr>
          <a:xfrm>
            <a:off x="304800" y="1901952"/>
            <a:ext cx="10972800" cy="4876800"/>
          </a:xfrm>
        </p:spPr>
        <p:txBody>
          <a:bodyPr>
            <a:noAutofit/>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2"/>
          <p:cNvSpPr>
            <a:spLocks noGrp="1"/>
          </p:cNvSpPr>
          <p:nvPr>
            <p:ph type="pic" idx="10"/>
          </p:nvPr>
        </p:nvSpPr>
        <p:spPr>
          <a:xfrm>
            <a:off x="5994400" y="2438400"/>
            <a:ext cx="5892800" cy="4267200"/>
          </a:xfrm>
        </p:spPr>
        <p:txBody>
          <a:bodyPr rtlCol="0">
            <a:no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6384222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C890C7-6A69-4B8A-4C3E-8E225EAB4C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FCF71-054D-7D0D-AA8F-E46798737F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585F81-419A-0217-C76E-445F96A59FB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F9F52C1-32BF-60E7-C3D4-E234FDBFB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E2816-4F8D-B2CA-13DD-BC27B245F497}"/>
              </a:ext>
            </a:extLst>
          </p:cNvPr>
          <p:cNvSpPr>
            <a:spLocks noGrp="1"/>
          </p:cNvSpPr>
          <p:nvPr>
            <p:ph type="sldNum" sz="quarter" idx="12"/>
          </p:nvPr>
        </p:nvSpPr>
        <p:spPr/>
        <p:txBody>
          <a:bodyPr/>
          <a:lstStyle/>
          <a:p>
            <a:fld id="{C013A14D-C481-4D8D-AE46-F08E88842E6E}" type="slidenum">
              <a:rPr lang="en-US" smtClean="0"/>
              <a:t>‹#›</a:t>
            </a:fld>
            <a:endParaRPr lang="en-US"/>
          </a:p>
        </p:txBody>
      </p:sp>
    </p:spTree>
    <p:extLst>
      <p:ext uri="{BB962C8B-B14F-4D97-AF65-F5344CB8AC3E}">
        <p14:creationId xmlns:p14="http://schemas.microsoft.com/office/powerpoint/2010/main" val="1437435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 Vertical">
    <p:spTree>
      <p:nvGrpSpPr>
        <p:cNvPr id="1" name=""/>
        <p:cNvGrpSpPr/>
        <p:nvPr/>
      </p:nvGrpSpPr>
      <p:grpSpPr>
        <a:xfrm>
          <a:off x="0" y="0"/>
          <a:ext cx="0" cy="0"/>
          <a:chOff x="0" y="0"/>
          <a:chExt cx="0" cy="0"/>
        </a:xfrm>
      </p:grpSpPr>
      <p:sp>
        <p:nvSpPr>
          <p:cNvPr id="2" name="Title 1"/>
          <p:cNvSpPr>
            <a:spLocks noGrp="1"/>
          </p:cNvSpPr>
          <p:nvPr>
            <p:ph type="title"/>
          </p:nvPr>
        </p:nvSpPr>
        <p:spPr>
          <a:xfrm>
            <a:off x="1478120" y="274320"/>
            <a:ext cx="10713880" cy="762000"/>
          </a:xfrm>
        </p:spPr>
        <p:txBody>
          <a:bodyPr>
            <a:noAutofit/>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04800" y="1371600"/>
            <a:ext cx="7315200" cy="533400"/>
          </a:xfrm>
        </p:spPr>
        <p:txBody>
          <a:bodyPr>
            <a:noAutofit/>
          </a:bodyPr>
          <a:lstStyle>
            <a:lvl1pPr marL="0" indent="0">
              <a:buNone/>
              <a:defRPr sz="2800" baseline="0">
                <a:solidFill>
                  <a:srgbClr val="FFEB4B"/>
                </a:solidFill>
                <a:effectLst>
                  <a:outerShdw blurRad="38100" dist="38100" dir="2700000" algn="tl">
                    <a:srgbClr val="000000">
                      <a:alpha val="43137"/>
                    </a:srgbClr>
                  </a:outerShdw>
                </a:effectLst>
                <a:latin typeface="Century Gothic" pitchFamily="34" charset="0"/>
              </a:defRPr>
            </a:lvl1pPr>
            <a:lvl2pPr marL="228600" indent="-228600">
              <a:buFont typeface="Wingdings" pitchFamily="2" charset="2"/>
              <a:buChar char="§"/>
              <a:defRPr sz="2400"/>
            </a:lvl2pPr>
            <a:lvl3pPr marL="457200" indent="-228600">
              <a:buFont typeface="Verdana" pitchFamily="34" charset="0"/>
              <a:buChar char="−"/>
              <a:defRPr sz="2000"/>
            </a:lvl3pPr>
          </a:lstStyle>
          <a:p>
            <a:pPr lvl="0"/>
            <a:r>
              <a:rPr lang="en-US"/>
              <a:t>Click to edit Master text styles</a:t>
            </a:r>
          </a:p>
        </p:txBody>
      </p:sp>
      <p:sp>
        <p:nvSpPr>
          <p:cNvPr id="4" name="Picture Placeholder 2"/>
          <p:cNvSpPr>
            <a:spLocks noGrp="1"/>
          </p:cNvSpPr>
          <p:nvPr>
            <p:ph type="pic" idx="10"/>
          </p:nvPr>
        </p:nvSpPr>
        <p:spPr>
          <a:xfrm>
            <a:off x="7823200" y="1371600"/>
            <a:ext cx="4064000" cy="1676400"/>
          </a:xfrm>
        </p:spPr>
        <p:txBody>
          <a:bodyPr rtlCol="0">
            <a:no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6" name="Picture Placeholder 2"/>
          <p:cNvSpPr>
            <a:spLocks noGrp="1"/>
          </p:cNvSpPr>
          <p:nvPr>
            <p:ph type="pic" idx="12"/>
          </p:nvPr>
        </p:nvSpPr>
        <p:spPr>
          <a:xfrm>
            <a:off x="7823200" y="4041648"/>
            <a:ext cx="4064000" cy="1676400"/>
          </a:xfrm>
        </p:spPr>
        <p:txBody>
          <a:bodyPr rtlCol="0">
            <a:no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Content Placeholder 2"/>
          <p:cNvSpPr>
            <a:spLocks noGrp="1"/>
          </p:cNvSpPr>
          <p:nvPr>
            <p:ph idx="14"/>
          </p:nvPr>
        </p:nvSpPr>
        <p:spPr>
          <a:xfrm>
            <a:off x="304800" y="4038600"/>
            <a:ext cx="7315200" cy="533400"/>
          </a:xfrm>
        </p:spPr>
        <p:txBody>
          <a:bodyPr>
            <a:noAutofit/>
          </a:bodyPr>
          <a:lstStyle>
            <a:lvl1pPr marL="0" indent="0">
              <a:buNone/>
              <a:defRPr sz="2800" baseline="0">
                <a:solidFill>
                  <a:srgbClr val="FFEB4B"/>
                </a:solidFill>
                <a:effectLst>
                  <a:outerShdw blurRad="38100" dist="38100" dir="2700000" algn="tl">
                    <a:srgbClr val="000000">
                      <a:alpha val="43137"/>
                    </a:srgbClr>
                  </a:outerShdw>
                </a:effectLst>
                <a:latin typeface="Century Gothic" pitchFamily="34" charset="0"/>
              </a:defRPr>
            </a:lvl1pPr>
            <a:lvl2pPr marL="228600" indent="-228600">
              <a:buFont typeface="Wingdings" pitchFamily="2" charset="2"/>
              <a:buChar char="§"/>
              <a:defRPr sz="2400"/>
            </a:lvl2pPr>
            <a:lvl3pPr marL="457200" indent="-228600">
              <a:buFont typeface="Verdana" pitchFamily="34" charset="0"/>
              <a:buChar char="−"/>
              <a:defRPr sz="2000"/>
            </a:lvl3pPr>
          </a:lstStyle>
          <a:p>
            <a:pPr lvl="0"/>
            <a:r>
              <a:rPr lang="en-US"/>
              <a:t>Click to edit Master text styles</a:t>
            </a:r>
          </a:p>
        </p:txBody>
      </p:sp>
      <p:sp>
        <p:nvSpPr>
          <p:cNvPr id="10" name="Content Placeholder 2"/>
          <p:cNvSpPr>
            <a:spLocks noGrp="1"/>
          </p:cNvSpPr>
          <p:nvPr>
            <p:ph idx="11"/>
          </p:nvPr>
        </p:nvSpPr>
        <p:spPr>
          <a:xfrm>
            <a:off x="304800" y="1905000"/>
            <a:ext cx="7315200" cy="2057400"/>
          </a:xfrm>
        </p:spPr>
        <p:txBody>
          <a:bodyPr>
            <a:noAutofit/>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5"/>
          </p:nvPr>
        </p:nvSpPr>
        <p:spPr>
          <a:xfrm>
            <a:off x="304800" y="4572000"/>
            <a:ext cx="7315200" cy="2057400"/>
          </a:xfrm>
        </p:spPr>
        <p:txBody>
          <a:bodyPr>
            <a:noAutofit/>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20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 Horizontal">
    <p:spTree>
      <p:nvGrpSpPr>
        <p:cNvPr id="1" name=""/>
        <p:cNvGrpSpPr/>
        <p:nvPr/>
      </p:nvGrpSpPr>
      <p:grpSpPr>
        <a:xfrm>
          <a:off x="0" y="0"/>
          <a:ext cx="0" cy="0"/>
          <a:chOff x="0" y="0"/>
          <a:chExt cx="0" cy="0"/>
        </a:xfrm>
      </p:grpSpPr>
      <p:sp>
        <p:nvSpPr>
          <p:cNvPr id="2" name="Title 1"/>
          <p:cNvSpPr>
            <a:spLocks noGrp="1"/>
          </p:cNvSpPr>
          <p:nvPr>
            <p:ph type="title"/>
          </p:nvPr>
        </p:nvSpPr>
        <p:spPr>
          <a:xfrm>
            <a:off x="1478120" y="274320"/>
            <a:ext cx="10713880" cy="762000"/>
          </a:xfrm>
        </p:spPr>
        <p:txBody>
          <a:bodyPr>
            <a:noAutofit/>
          </a:bodyPr>
          <a:lstStyle>
            <a:lvl1pPr>
              <a:defRPr>
                <a:latin typeface="Century Gothic"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04800" y="1371600"/>
            <a:ext cx="5486400" cy="990600"/>
          </a:xfrm>
        </p:spPr>
        <p:txBody>
          <a:bodyPr anchor="b">
            <a:noAutofit/>
          </a:bodyPr>
          <a:lstStyle>
            <a:lvl1pPr marL="0" indent="0">
              <a:buNone/>
              <a:defRPr sz="2600" baseline="0">
                <a:solidFill>
                  <a:srgbClr val="FFEB4B"/>
                </a:solidFill>
                <a:effectLst>
                  <a:outerShdw blurRad="38100" dist="38100" dir="2700000" algn="tl">
                    <a:srgbClr val="000000">
                      <a:alpha val="43137"/>
                    </a:srgbClr>
                  </a:outerShdw>
                </a:effectLst>
                <a:latin typeface="Century Gothic" pitchFamily="34" charset="0"/>
              </a:defRPr>
            </a:lvl1pPr>
            <a:lvl2pPr marL="228600" indent="-228600">
              <a:buFont typeface="Wingdings" pitchFamily="2" charset="2"/>
              <a:buChar char="§"/>
              <a:defRPr sz="2400"/>
            </a:lvl2pPr>
            <a:lvl3pPr marL="457200" indent="-228600">
              <a:buFont typeface="Verdana" pitchFamily="34" charset="0"/>
              <a:buChar char="−"/>
              <a:defRPr sz="2000"/>
            </a:lvl3pPr>
          </a:lstStyle>
          <a:p>
            <a:pPr lvl="0"/>
            <a:r>
              <a:rPr lang="en-US"/>
              <a:t>Click to edit Master text styles</a:t>
            </a:r>
          </a:p>
        </p:txBody>
      </p:sp>
      <p:sp>
        <p:nvSpPr>
          <p:cNvPr id="8" name="Content Placeholder 2"/>
          <p:cNvSpPr>
            <a:spLocks noGrp="1"/>
          </p:cNvSpPr>
          <p:nvPr>
            <p:ph idx="14"/>
          </p:nvPr>
        </p:nvSpPr>
        <p:spPr>
          <a:xfrm>
            <a:off x="6502400" y="1371600"/>
            <a:ext cx="5486400" cy="990600"/>
          </a:xfrm>
        </p:spPr>
        <p:txBody>
          <a:bodyPr anchor="b">
            <a:noAutofit/>
          </a:bodyPr>
          <a:lstStyle>
            <a:lvl1pPr marL="0" indent="0">
              <a:buNone/>
              <a:defRPr lang="en-US" sz="2600" b="1" kern="1200" baseline="0" dirty="0" smtClean="0">
                <a:solidFill>
                  <a:srgbClr val="FFEB4B"/>
                </a:solidFill>
                <a:effectLst>
                  <a:outerShdw blurRad="38100" dist="38100" dir="2700000" algn="tl">
                    <a:srgbClr val="000000">
                      <a:alpha val="43137"/>
                    </a:srgbClr>
                  </a:outerShdw>
                </a:effectLst>
                <a:latin typeface="Century Gothic" pitchFamily="34" charset="0"/>
                <a:ea typeface="Verdana" pitchFamily="34" charset="0"/>
                <a:cs typeface="Verdana" pitchFamily="34" charset="0"/>
              </a:defRPr>
            </a:lvl1pPr>
            <a:lvl2pPr marL="228600" indent="-228600">
              <a:buFont typeface="Wingdings" pitchFamily="2" charset="2"/>
              <a:buChar char="§"/>
              <a:defRPr sz="2400"/>
            </a:lvl2pPr>
            <a:lvl3pPr marL="457200" indent="-228600">
              <a:buFont typeface="Verdana" pitchFamily="34" charset="0"/>
              <a:buChar char="−"/>
              <a:defRPr sz="2000"/>
            </a:lvl3pPr>
          </a:lstStyle>
          <a:p>
            <a:pPr lvl="0"/>
            <a:r>
              <a:rPr lang="en-US"/>
              <a:t>Click to edit Master text styles</a:t>
            </a:r>
          </a:p>
        </p:txBody>
      </p:sp>
      <p:sp>
        <p:nvSpPr>
          <p:cNvPr id="10" name="Content Placeholder 2"/>
          <p:cNvSpPr>
            <a:spLocks noGrp="1"/>
          </p:cNvSpPr>
          <p:nvPr>
            <p:ph idx="11"/>
          </p:nvPr>
        </p:nvSpPr>
        <p:spPr>
          <a:xfrm>
            <a:off x="304800" y="2362200"/>
            <a:ext cx="5486400" cy="4111752"/>
          </a:xfrm>
        </p:spPr>
        <p:txBody>
          <a:bodyPr>
            <a:noAutofit/>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5"/>
          </p:nvPr>
        </p:nvSpPr>
        <p:spPr>
          <a:xfrm>
            <a:off x="6502400" y="2362200"/>
            <a:ext cx="5486400" cy="4111752"/>
          </a:xfrm>
        </p:spPr>
        <p:txBody>
          <a:bodyPr>
            <a:noAutofit/>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783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amed Graphic with Title">
    <p:spTree>
      <p:nvGrpSpPr>
        <p:cNvPr id="1" name=""/>
        <p:cNvGrpSpPr/>
        <p:nvPr/>
      </p:nvGrpSpPr>
      <p:grpSpPr>
        <a:xfrm>
          <a:off x="0" y="0"/>
          <a:ext cx="0" cy="0"/>
          <a:chOff x="0" y="0"/>
          <a:chExt cx="0" cy="0"/>
        </a:xfrm>
      </p:grpSpPr>
      <p:sp>
        <p:nvSpPr>
          <p:cNvPr id="15" name="Content Placeholder 14"/>
          <p:cNvSpPr>
            <a:spLocks noGrp="1"/>
          </p:cNvSpPr>
          <p:nvPr>
            <p:ph sz="quarter" idx="11"/>
          </p:nvPr>
        </p:nvSpPr>
        <p:spPr>
          <a:xfrm>
            <a:off x="2438400" y="1219200"/>
            <a:ext cx="7315200" cy="457200"/>
          </a:xfrm>
        </p:spPr>
        <p:txBody>
          <a:bodyPr>
            <a:normAutofit/>
          </a:bodyPr>
          <a:lstStyle>
            <a:lvl1pPr algn="ctr">
              <a:buNone/>
              <a:defRPr sz="2400" baseline="0">
                <a:solidFill>
                  <a:srgbClr val="FFE646"/>
                </a:solidFill>
                <a:latin typeface="Century Gothic" pitchFamily="34" charset="0"/>
              </a:defRPr>
            </a:lvl1pPr>
          </a:lstStyle>
          <a:p>
            <a:pPr lvl="0"/>
            <a:r>
              <a:rPr lang="en-US"/>
              <a:t>Click to edit Master text styles</a:t>
            </a:r>
          </a:p>
        </p:txBody>
      </p:sp>
      <p:sp>
        <p:nvSpPr>
          <p:cNvPr id="11" name="Title 1"/>
          <p:cNvSpPr>
            <a:spLocks noGrp="1"/>
          </p:cNvSpPr>
          <p:nvPr>
            <p:ph type="title"/>
          </p:nvPr>
        </p:nvSpPr>
        <p:spPr>
          <a:xfrm>
            <a:off x="1478120" y="274320"/>
            <a:ext cx="10713880" cy="762000"/>
          </a:xfrm>
        </p:spPr>
        <p:txBody>
          <a:bodyPr>
            <a:noAutofit/>
          </a:bodyPr>
          <a:lstStyle>
            <a:lvl1pPr>
              <a:defRPr>
                <a:latin typeface="Century Gothic" pitchFamily="34" charset="0"/>
              </a:defRPr>
            </a:lvl1pPr>
          </a:lstStyle>
          <a:p>
            <a:r>
              <a:rPr lang="en-US"/>
              <a:t>Click to edit Master title style</a:t>
            </a:r>
            <a:endParaRPr lang="en-US" dirty="0"/>
          </a:p>
        </p:txBody>
      </p:sp>
      <p:sp>
        <p:nvSpPr>
          <p:cNvPr id="13" name="Picture Placeholder 2"/>
          <p:cNvSpPr>
            <a:spLocks noGrp="1"/>
          </p:cNvSpPr>
          <p:nvPr>
            <p:ph type="pic" idx="10"/>
          </p:nvPr>
        </p:nvSpPr>
        <p:spPr>
          <a:xfrm>
            <a:off x="406400" y="1905000"/>
            <a:ext cx="11379200" cy="4724400"/>
          </a:xfrm>
        </p:spPr>
        <p:txBody>
          <a:bodyPr rtlCol="0">
            <a:no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328984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Slide Graphic">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rtlCol="0">
            <a:normAutofit/>
          </a:bodyPr>
          <a:lstStyle>
            <a:lvl1pPr>
              <a:buNone/>
              <a:defRPr>
                <a:latin typeface="+mj-lt"/>
              </a:defRPr>
            </a:lvl1pPr>
          </a:lstStyle>
          <a:p>
            <a:pPr lvl="0"/>
            <a:endParaRPr lang="en-US" noProof="0" dirty="0"/>
          </a:p>
        </p:txBody>
      </p:sp>
    </p:spTree>
    <p:extLst>
      <p:ext uri="{BB962C8B-B14F-4D97-AF65-F5344CB8AC3E}">
        <p14:creationId xmlns:p14="http://schemas.microsoft.com/office/powerpoint/2010/main" val="1210907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ZA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DCCD3F-7383-4CC7-81A6-1FC0C9728306}"/>
              </a:ext>
            </a:extLst>
          </p:cNvPr>
          <p:cNvSpPr/>
          <p:nvPr userDrawn="1"/>
        </p:nvSpPr>
        <p:spPr>
          <a:xfrm>
            <a:off x="0" y="0"/>
            <a:ext cx="12192000" cy="6858000"/>
          </a:xfrm>
          <a:prstGeom prst="rect">
            <a:avLst/>
          </a:prstGeom>
          <a:gradFill>
            <a:gsLst>
              <a:gs pos="0">
                <a:schemeClr val="tx1"/>
              </a:gs>
              <a:gs pos="100000">
                <a:srgbClr val="0033C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mj-lt"/>
            </a:endParaRPr>
          </a:p>
        </p:txBody>
      </p:sp>
      <p:graphicFrame>
        <p:nvGraphicFramePr>
          <p:cNvPr id="6" name="Object 4"/>
          <p:cNvGraphicFramePr>
            <a:graphicFrameLocks noChangeAspect="1"/>
          </p:cNvGraphicFramePr>
          <p:nvPr/>
        </p:nvGraphicFramePr>
        <p:xfrm>
          <a:off x="2336800" y="666750"/>
          <a:ext cx="7518400" cy="5337175"/>
        </p:xfrm>
        <a:graphic>
          <a:graphicData uri="http://schemas.openxmlformats.org/presentationml/2006/ole">
            <mc:AlternateContent xmlns:mc="http://schemas.openxmlformats.org/markup-compatibility/2006">
              <mc:Choice xmlns:v="urn:schemas-microsoft-com:vml" Requires="v">
                <p:oleObj name="CorelDRAW" r:id="rId2" imgW="2511000" imgH="2507040" progId="">
                  <p:embed/>
                </p:oleObj>
              </mc:Choice>
              <mc:Fallback>
                <p:oleObj name="CorelDRAW" r:id="rId2" imgW="2511000" imgH="2507040" progId="">
                  <p:embed/>
                  <p:pic>
                    <p:nvPicPr>
                      <p:cNvPr id="4103" name="Object 4"/>
                      <p:cNvPicPr>
                        <a:picLocks noChangeAspect="1" noChangeArrowheads="1"/>
                      </p:cNvPicPr>
                      <p:nvPr/>
                    </p:nvPicPr>
                    <p:blipFill>
                      <a:blip r:embed="rId3">
                        <a:lum bright="-18000" contrast="42000"/>
                        <a:extLst>
                          <a:ext uri="{28A0092B-C50C-407E-A947-70E740481C1C}">
                            <a14:useLocalDpi xmlns:a14="http://schemas.microsoft.com/office/drawing/2010/main" val="0"/>
                          </a:ext>
                        </a:extLst>
                      </a:blip>
                      <a:srcRect/>
                      <a:stretch>
                        <a:fillRect/>
                      </a:stretch>
                    </p:blipFill>
                    <p:spPr bwMode="auto">
                      <a:xfrm>
                        <a:off x="2336800" y="666750"/>
                        <a:ext cx="7518400"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7" name="Text Box 6">
            <a:extLst>
              <a:ext uri="{FF2B5EF4-FFF2-40B4-BE49-F238E27FC236}">
                <a16:creationId xmlns:a16="http://schemas.microsoft.com/office/drawing/2014/main" id="{6F9DBFBF-A3EB-4B7D-A55D-7BDACE5784F4}"/>
              </a:ext>
            </a:extLst>
          </p:cNvPr>
          <p:cNvSpPr txBox="1">
            <a:spLocks noChangeArrowheads="1"/>
          </p:cNvSpPr>
          <p:nvPr userDrawn="1"/>
        </p:nvSpPr>
        <p:spPr bwMode="auto">
          <a:xfrm>
            <a:off x="1027642" y="1182880"/>
            <a:ext cx="10136717" cy="538609"/>
          </a:xfrm>
          <a:prstGeom prst="rect">
            <a:avLst/>
          </a:prstGeom>
          <a:solidFill>
            <a:srgbClr val="FFDC47"/>
          </a:solidFill>
          <a:ln w="9525" cap="rnd">
            <a:solidFill>
              <a:schemeClr val="tx1"/>
            </a:solidFill>
            <a:bevel/>
            <a:headEnd/>
            <a:tailEnd/>
          </a:ln>
          <a:effectLst/>
          <a:scene3d>
            <a:camera prst="orthographicFront"/>
            <a:lightRig rig="threePt" dir="t"/>
          </a:scene3d>
          <a:sp3d>
            <a:bevelT w="165100" prst="coolSlant"/>
          </a:sp3d>
        </p:spPr>
        <p:txBody>
          <a:bodyPr tIns="182880" anchor="ctr">
            <a:spAutoFit/>
          </a:bodyPr>
          <a:lstStyle/>
          <a:p>
            <a:pPr fontAlgn="auto">
              <a:spcBef>
                <a:spcPct val="50000"/>
              </a:spcBef>
              <a:spcAft>
                <a:spcPts val="0"/>
              </a:spcAft>
              <a:defRPr/>
            </a:pPr>
            <a:endParaRPr lang="en-US" sz="2000" i="1" dirty="0">
              <a:solidFill>
                <a:schemeClr val="bg1"/>
              </a:solidFill>
              <a:latin typeface="+mj-lt"/>
              <a:cs typeface="+mn-cs"/>
            </a:endParaRPr>
          </a:p>
        </p:txBody>
      </p:sp>
      <p:sp>
        <p:nvSpPr>
          <p:cNvPr id="8" name="TextBox 7">
            <a:extLst>
              <a:ext uri="{FF2B5EF4-FFF2-40B4-BE49-F238E27FC236}">
                <a16:creationId xmlns:a16="http://schemas.microsoft.com/office/drawing/2014/main" id="{5AE9D977-F735-4D74-8DAD-D265A32AB549}"/>
              </a:ext>
            </a:extLst>
          </p:cNvPr>
          <p:cNvSpPr txBox="1"/>
          <p:nvPr userDrawn="1"/>
        </p:nvSpPr>
        <p:spPr>
          <a:xfrm>
            <a:off x="4064000" y="1190625"/>
            <a:ext cx="4267200" cy="523875"/>
          </a:xfrm>
          <a:prstGeom prst="rect">
            <a:avLst/>
          </a:prstGeom>
          <a:noFill/>
        </p:spPr>
        <p:txBody>
          <a:bodyPr>
            <a:spAutoFit/>
          </a:bodyPr>
          <a:lstStyle/>
          <a:p>
            <a:pPr eaLnBrk="1" fontAlgn="auto" hangingPunct="1">
              <a:spcBef>
                <a:spcPts val="0"/>
              </a:spcBef>
              <a:spcAft>
                <a:spcPts val="0"/>
              </a:spcAft>
              <a:defRPr/>
            </a:pPr>
            <a:r>
              <a:rPr lang="en-US" sz="2800" b="1" i="1" dirty="0">
                <a:solidFill>
                  <a:schemeClr val="tx2">
                    <a:lumMod val="50000"/>
                  </a:schemeClr>
                </a:solidFill>
                <a:effectLst>
                  <a:outerShdw blurRad="38100" dist="38100" dir="2700000" algn="tl">
                    <a:srgbClr val="000000">
                      <a:alpha val="43137"/>
                    </a:srgbClr>
                  </a:outerShdw>
                </a:effectLst>
                <a:latin typeface="+mn-lt"/>
                <a:cs typeface="+mn-cs"/>
              </a:rPr>
              <a:t>BZA Public Hearing</a:t>
            </a:r>
          </a:p>
        </p:txBody>
      </p:sp>
      <p:sp>
        <p:nvSpPr>
          <p:cNvPr id="2" name="Title 1"/>
          <p:cNvSpPr>
            <a:spLocks noGrp="1"/>
          </p:cNvSpPr>
          <p:nvPr>
            <p:ph type="ctrTitle"/>
          </p:nvPr>
        </p:nvSpPr>
        <p:spPr>
          <a:xfrm>
            <a:off x="914400" y="2362201"/>
            <a:ext cx="10363200" cy="762000"/>
          </a:xfrm>
        </p:spPr>
        <p:txBody>
          <a:bodyPr>
            <a:noAutofit/>
          </a:bodyPr>
          <a:lstStyle>
            <a:lvl1pPr algn="ctr">
              <a:defRPr sz="4400" baseline="0">
                <a:solidFill>
                  <a:srgbClr val="FFEB4B"/>
                </a:solidFill>
                <a:latin typeface="+mj-lt"/>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3708400" y="5638800"/>
            <a:ext cx="4775200" cy="457200"/>
          </a:xfrm>
        </p:spPr>
        <p:txBody>
          <a:bodyPr>
            <a:noAutofit/>
          </a:bodyPr>
          <a:lstStyle>
            <a:lvl1pPr algn="ctr">
              <a:buNone/>
              <a:defRPr sz="3200">
                <a:latin typeface="+mj-lt"/>
              </a:defRPr>
            </a:lvl1pPr>
          </a:lstStyle>
          <a:p>
            <a:pPr lvl="0"/>
            <a:r>
              <a:rPr lang="en-US"/>
              <a:t>Click to edit Master text styles</a:t>
            </a:r>
          </a:p>
        </p:txBody>
      </p:sp>
      <p:sp>
        <p:nvSpPr>
          <p:cNvPr id="15" name="Text Placeholder 14"/>
          <p:cNvSpPr>
            <a:spLocks noGrp="1"/>
          </p:cNvSpPr>
          <p:nvPr>
            <p:ph type="body" sz="quarter" idx="11"/>
          </p:nvPr>
        </p:nvSpPr>
        <p:spPr>
          <a:xfrm>
            <a:off x="914400" y="3124200"/>
            <a:ext cx="10363200" cy="762000"/>
          </a:xfrm>
        </p:spPr>
        <p:txBody>
          <a:bodyPr>
            <a:noAutofit/>
          </a:bodyPr>
          <a:lstStyle>
            <a:lvl1pPr algn="ctr">
              <a:buNone/>
              <a:defRPr sz="4400">
                <a:solidFill>
                  <a:srgbClr val="FFE646"/>
                </a:solidFill>
                <a:effectLst>
                  <a:outerShdw blurRad="38100" dist="38100" dir="2700000" algn="tl">
                    <a:srgbClr val="000000">
                      <a:alpha val="43137"/>
                    </a:srgbClr>
                  </a:outerShdw>
                </a:effectLst>
                <a:latin typeface="+mj-lt"/>
              </a:defRPr>
            </a:lvl1pPr>
          </a:lstStyle>
          <a:p>
            <a:pPr lvl="0"/>
            <a:r>
              <a:rPr lang="en-US"/>
              <a:t>Click to edit Master text styles</a:t>
            </a:r>
          </a:p>
        </p:txBody>
      </p:sp>
    </p:spTree>
    <p:extLst>
      <p:ext uri="{BB962C8B-B14F-4D97-AF65-F5344CB8AC3E}">
        <p14:creationId xmlns:p14="http://schemas.microsoft.com/office/powerpoint/2010/main" val="3439218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33CC"/>
            </a:gs>
          </a:gsLst>
          <a:lin ang="5400000"/>
        </a:gradFill>
        <a:effectLst/>
      </p:bgPr>
    </p:bg>
    <p:spTree>
      <p:nvGrpSpPr>
        <p:cNvPr id="1" name=""/>
        <p:cNvGrpSpPr/>
        <p:nvPr/>
      </p:nvGrpSpPr>
      <p:grpSpPr>
        <a:xfrm>
          <a:off x="0" y="0"/>
          <a:ext cx="0" cy="0"/>
          <a:chOff x="0" y="0"/>
          <a:chExt cx="0" cy="0"/>
        </a:xfrm>
      </p:grpSpPr>
      <p:sp>
        <p:nvSpPr>
          <p:cNvPr id="6" name="Rectangle 131">
            <a:extLst>
              <a:ext uri="{FF2B5EF4-FFF2-40B4-BE49-F238E27FC236}">
                <a16:creationId xmlns:a16="http://schemas.microsoft.com/office/drawing/2014/main" id="{9358DB39-1B27-4629-BC44-521EF0D38FE8}"/>
              </a:ext>
            </a:extLst>
          </p:cNvPr>
          <p:cNvSpPr>
            <a:spLocks noChangeArrowheads="1"/>
          </p:cNvSpPr>
          <p:nvPr userDrawn="1"/>
        </p:nvSpPr>
        <p:spPr bwMode="auto">
          <a:xfrm>
            <a:off x="0" y="122367"/>
            <a:ext cx="12192000" cy="1061829"/>
          </a:xfrm>
          <a:prstGeom prst="rect">
            <a:avLst/>
          </a:prstGeom>
          <a:gradFill flip="none" rotWithShape="1">
            <a:gsLst>
              <a:gs pos="69000">
                <a:srgbClr val="00185E"/>
              </a:gs>
              <a:gs pos="32000">
                <a:srgbClr val="0033CC"/>
              </a:gs>
            </a:gsLst>
            <a:lin ang="2700000" scaled="1"/>
            <a:tileRect/>
          </a:gradFill>
          <a:ln w="12700">
            <a:noFill/>
            <a:miter lim="800000"/>
            <a:headEnd/>
            <a:tailEnd/>
          </a:ln>
          <a:scene3d>
            <a:camera prst="orthographicFront"/>
            <a:lightRig rig="threePt" dir="t"/>
          </a:scene3d>
          <a:sp3d>
            <a:bevelT/>
          </a:sp3d>
        </p:spPr>
        <p:txBody>
          <a:bodyPr tIns="731520" anchor="ctr">
            <a:spAutoFit/>
          </a:bodyPr>
          <a:lstStyle/>
          <a:p>
            <a:pPr eaLnBrk="1" fontAlgn="auto" hangingPunct="1">
              <a:spcBef>
                <a:spcPts val="0"/>
              </a:spcBef>
              <a:spcAft>
                <a:spcPct val="30000"/>
              </a:spcAft>
              <a:buClr>
                <a:srgbClr val="FFCC00"/>
              </a:buClr>
              <a:buFont typeface="Wingdings" pitchFamily="2" charset="2"/>
              <a:buChar char="§"/>
              <a:defRPr/>
            </a:pPr>
            <a:endParaRPr lang="en-US" dirty="0">
              <a:latin typeface="+mn-lt"/>
              <a:cs typeface="+mn-cs"/>
            </a:endParaRPr>
          </a:p>
        </p:txBody>
      </p:sp>
      <p:sp>
        <p:nvSpPr>
          <p:cNvPr id="2" name="Title Placeholder 1">
            <a:extLst>
              <a:ext uri="{FF2B5EF4-FFF2-40B4-BE49-F238E27FC236}">
                <a16:creationId xmlns:a16="http://schemas.microsoft.com/office/drawing/2014/main" id="{73E4DB19-6625-4674-94A4-B1D995120E96}"/>
              </a:ext>
            </a:extLst>
          </p:cNvPr>
          <p:cNvSpPr>
            <a:spLocks noGrp="1"/>
          </p:cNvSpPr>
          <p:nvPr>
            <p:ph type="title"/>
          </p:nvPr>
        </p:nvSpPr>
        <p:spPr>
          <a:xfrm>
            <a:off x="1474788" y="274638"/>
            <a:ext cx="10512425" cy="758825"/>
          </a:xfrm>
          <a:prstGeom prst="rect">
            <a:avLst/>
          </a:prstGeom>
        </p:spPr>
        <p:txBody>
          <a:bodyPr vert="horz" lIns="91440" tIns="45720" rIns="91440" bIns="45720" rtlCol="0" anchor="ctr">
            <a:normAutofit/>
          </a:bodyPr>
          <a:lstStyle/>
          <a:p>
            <a:endParaRPr lang="en-US" dirty="0"/>
          </a:p>
        </p:txBody>
      </p:sp>
      <p:sp>
        <p:nvSpPr>
          <p:cNvPr id="1030" name="Text Placeholder 2"/>
          <p:cNvSpPr>
            <a:spLocks noGrp="1"/>
          </p:cNvSpPr>
          <p:nvPr>
            <p:ph type="body" idx="1"/>
          </p:nvPr>
        </p:nvSpPr>
        <p:spPr bwMode="auto">
          <a:xfrm>
            <a:off x="304800" y="13716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dirty="0"/>
          </a:p>
        </p:txBody>
      </p:sp>
      <p:pic>
        <p:nvPicPr>
          <p:cNvPr id="1031" name="Picture 775" descr="C:\WINNT\Profiles\sstecchi\Desktop\Clipart\County Logos\Sigcolor2.WMF"/>
          <p:cNvPicPr>
            <a:picLocks noChangeAspect="1" noChangeArrowheads="1"/>
          </p:cNvPicPr>
          <p:nvPr userDrawn="1"/>
        </p:nvPicPr>
        <p:blipFill>
          <a:blip r:embed="rId20" cstate="print">
            <a:lum bright="10000" contrast="-16000"/>
            <a:extLst>
              <a:ext uri="{28A0092B-C50C-407E-A947-70E740481C1C}">
                <a14:useLocalDpi xmlns:a14="http://schemas.microsoft.com/office/drawing/2010/main" val="0"/>
              </a:ext>
            </a:extLst>
          </a:blip>
          <a:srcRect/>
          <a:stretch>
            <a:fillRect/>
          </a:stretch>
        </p:blipFill>
        <p:spPr bwMode="auto">
          <a:xfrm>
            <a:off x="349250" y="190500"/>
            <a:ext cx="1327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60" r:id="rId8"/>
    <p:sldLayoutId id="2147483961" r:id="rId9"/>
    <p:sldLayoutId id="2147483955" r:id="rId10"/>
    <p:sldLayoutId id="2147483956" r:id="rId11"/>
    <p:sldLayoutId id="2147483962" r:id="rId12"/>
    <p:sldLayoutId id="2147483963" r:id="rId13"/>
    <p:sldLayoutId id="2147483957" r:id="rId14"/>
    <p:sldLayoutId id="2147483958" r:id="rId15"/>
    <p:sldLayoutId id="2147483964" r:id="rId16"/>
    <p:sldLayoutId id="2147483965" r:id="rId17"/>
    <p:sldLayoutId id="2147483966" r:id="rId18"/>
  </p:sldLayoutIdLst>
  <p:hf hdr="0" ftr="0" dt="0"/>
  <p:txStyles>
    <p:titleStyle>
      <a:lvl1pPr algn="l" rtl="0" eaLnBrk="0" fontAlgn="base" hangingPunct="0">
        <a:spcBef>
          <a:spcPct val="0"/>
        </a:spcBef>
        <a:spcAft>
          <a:spcPct val="0"/>
        </a:spcAft>
        <a:defRPr sz="4000" b="1" kern="1200">
          <a:solidFill>
            <a:srgbClr val="FFEB4B"/>
          </a:solidFill>
          <a:effectLst>
            <a:outerShdw blurRad="38100" dist="38100" dir="2700000" algn="tl">
              <a:srgbClr val="000000">
                <a:alpha val="43137"/>
              </a:srgbClr>
            </a:outerShdw>
          </a:effectLst>
          <a:latin typeface="Century Gothic" pitchFamily="34" charset="0"/>
          <a:ea typeface="Verdana" pitchFamily="34" charset="0"/>
          <a:cs typeface="Verdana" pitchFamily="34" charset="0"/>
        </a:defRPr>
      </a:lvl1pPr>
      <a:lvl2pPr algn="l" rtl="0" eaLnBrk="0" fontAlgn="base" hangingPunct="0">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2pPr>
      <a:lvl3pPr algn="l" rtl="0" eaLnBrk="0" fontAlgn="base" hangingPunct="0">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3pPr>
      <a:lvl4pPr algn="l" rtl="0" eaLnBrk="0" fontAlgn="base" hangingPunct="0">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4pPr>
      <a:lvl5pPr algn="l" rtl="0" eaLnBrk="0" fontAlgn="base" hangingPunct="0">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5pPr>
      <a:lvl6pPr marL="457200" algn="l" rtl="0" fontAlgn="base">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6pPr>
      <a:lvl7pPr marL="914400" algn="l" rtl="0" fontAlgn="base">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7pPr>
      <a:lvl8pPr marL="1371600" algn="l" rtl="0" fontAlgn="base">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8pPr>
      <a:lvl9pPr marL="1828800" algn="l" rtl="0" fontAlgn="base">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9pPr>
    </p:titleStyle>
    <p:bodyStyle>
      <a:lvl1pPr marL="228600" indent="-228600" algn="l" rtl="0" eaLnBrk="0" fontAlgn="base" hangingPunct="0">
        <a:spcBef>
          <a:spcPts val="600"/>
        </a:spcBef>
        <a:spcAft>
          <a:spcPct val="0"/>
        </a:spcAft>
        <a:buClr>
          <a:schemeClr val="bg1"/>
        </a:buClr>
        <a:buFont typeface="Wingdings" panose="05000000000000000000" pitchFamily="2" charset="2"/>
        <a:buChar char="§"/>
        <a:defRPr sz="3200" b="1" kern="1200">
          <a:solidFill>
            <a:schemeClr val="bg1"/>
          </a:solidFill>
          <a:latin typeface="+mj-lt"/>
          <a:ea typeface="Verdana" pitchFamily="34" charset="0"/>
          <a:cs typeface="Verdana" pitchFamily="34" charset="0"/>
        </a:defRPr>
      </a:lvl1pPr>
      <a:lvl2pPr marL="457200" indent="-228600" algn="l" rtl="0" eaLnBrk="0" fontAlgn="base" hangingPunct="0">
        <a:spcBef>
          <a:spcPts val="600"/>
        </a:spcBef>
        <a:spcAft>
          <a:spcPct val="0"/>
        </a:spcAft>
        <a:buClr>
          <a:schemeClr val="bg1"/>
        </a:buClr>
        <a:buFont typeface="Arial" panose="020B0604020202020204" pitchFamily="34" charset="0"/>
        <a:buChar char="–"/>
        <a:defRPr sz="2800" b="1" kern="1200">
          <a:solidFill>
            <a:schemeClr val="bg1"/>
          </a:solidFill>
          <a:latin typeface="Verdana" pitchFamily="34" charset="0"/>
          <a:ea typeface="Verdana" pitchFamily="34" charset="0"/>
          <a:cs typeface="Verdana" pitchFamily="34" charset="0"/>
        </a:defRPr>
      </a:lvl2pPr>
      <a:lvl3pPr marL="685800" indent="-228600" algn="l" rtl="0" eaLnBrk="0" fontAlgn="base" hangingPunct="0">
        <a:spcBef>
          <a:spcPts val="600"/>
        </a:spcBef>
        <a:spcAft>
          <a:spcPct val="0"/>
        </a:spcAft>
        <a:buClr>
          <a:schemeClr val="bg1"/>
        </a:buClr>
        <a:buFont typeface="Arial" panose="020B0604020202020204" pitchFamily="34" charset="0"/>
        <a:buChar char="•"/>
        <a:defRPr sz="2400" b="1" kern="1200">
          <a:solidFill>
            <a:schemeClr val="bg1"/>
          </a:solidFill>
          <a:latin typeface="Verdana" pitchFamily="34" charset="0"/>
          <a:ea typeface="Verdana" pitchFamily="34" charset="0"/>
          <a:cs typeface="Verdana" pitchFamily="34" charset="0"/>
        </a:defRPr>
      </a:lvl3pPr>
      <a:lvl4pPr marL="914400" indent="-228600" algn="l" rtl="0" eaLnBrk="0" fontAlgn="base" hangingPunct="0">
        <a:spcBef>
          <a:spcPts val="600"/>
        </a:spcBef>
        <a:spcAft>
          <a:spcPct val="0"/>
        </a:spcAft>
        <a:buClr>
          <a:schemeClr val="bg1"/>
        </a:buClr>
        <a:buFont typeface="Arial" panose="020B0604020202020204" pitchFamily="34" charset="0"/>
        <a:buChar char="–"/>
        <a:defRPr sz="2000" b="1" kern="1200">
          <a:solidFill>
            <a:schemeClr val="bg1"/>
          </a:solidFill>
          <a:latin typeface="Verdana" pitchFamily="34" charset="0"/>
          <a:ea typeface="Verdana" pitchFamily="34" charset="0"/>
          <a:cs typeface="Verdana" pitchFamily="34" charset="0"/>
        </a:defRPr>
      </a:lvl4pPr>
      <a:lvl5pPr marL="1143000" indent="-228600" algn="l" rtl="0" eaLnBrk="0" fontAlgn="base" hangingPunct="0">
        <a:spcBef>
          <a:spcPts val="600"/>
        </a:spcBef>
        <a:spcAft>
          <a:spcPct val="0"/>
        </a:spcAft>
        <a:buClr>
          <a:schemeClr val="bg1"/>
        </a:buClr>
        <a:buFont typeface="Arial" panose="020B0604020202020204" pitchFamily="34" charset="0"/>
        <a:buChar char="»"/>
        <a:defRPr sz="2000" b="1" kern="1200">
          <a:solidFill>
            <a:schemeClr val="bg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2C0F35-375A-0700-4506-7E6B92709B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EA6C07-E8DF-F2EB-BCAC-29DD3C7036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E13F3-7897-2C7F-D1A8-8277FD856E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2396683-34F8-1CFA-D44C-CB8603D17E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16C1E2-53D9-BC59-A4EF-E3CF192EEE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8E109-3DC2-474C-ABE7-7D8F8A664EA5}" type="slidenum">
              <a:rPr lang="en-US" smtClean="0"/>
              <a:pPr/>
              <a:t>‹#›</a:t>
            </a:fld>
            <a:endParaRPr lang="en-US" dirty="0"/>
          </a:p>
        </p:txBody>
      </p:sp>
    </p:spTree>
    <p:extLst>
      <p:ext uri="{BB962C8B-B14F-4D97-AF65-F5344CB8AC3E}">
        <p14:creationId xmlns:p14="http://schemas.microsoft.com/office/powerpoint/2010/main" val="4161066994"/>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2955BC-A58D-938F-C57F-C131838475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465FAA-E69F-36BA-80C0-F894567014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4A74D-58D8-9578-7DE2-F94D9A2B70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D23E071-2555-F03C-5B36-7F1D1A92FF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C03B85-8B2B-F409-A63B-6392ABA9BB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3A14D-C481-4D8D-AE46-F08E88842E6E}" type="slidenum">
              <a:rPr lang="en-US" smtClean="0"/>
              <a:t>‹#›</a:t>
            </a:fld>
            <a:endParaRPr lang="en-US"/>
          </a:p>
        </p:txBody>
      </p:sp>
    </p:spTree>
    <p:extLst>
      <p:ext uri="{BB962C8B-B14F-4D97-AF65-F5344CB8AC3E}">
        <p14:creationId xmlns:p14="http://schemas.microsoft.com/office/powerpoint/2010/main" val="1603755776"/>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ocfl.net/Vendor"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38382-82A5-4064-8BCB-8B5393DFDD0E}"/>
              </a:ext>
            </a:extLst>
          </p:cNvPr>
          <p:cNvSpPr>
            <a:spLocks noGrp="1"/>
          </p:cNvSpPr>
          <p:nvPr>
            <p:ph type="ctrTitle"/>
          </p:nvPr>
        </p:nvSpPr>
        <p:spPr>
          <a:xfrm>
            <a:off x="914400" y="2209800"/>
            <a:ext cx="10363200" cy="3581400"/>
          </a:xfrm>
        </p:spPr>
        <p:txBody>
          <a:bodyPr/>
          <a:lstStyle/>
          <a:p>
            <a:pPr eaLnBrk="1" fontAlgn="auto" hangingPunct="1">
              <a:spcAft>
                <a:spcPts val="0"/>
              </a:spcAft>
              <a:defRPr/>
            </a:pPr>
            <a:br>
              <a:rPr kumimoji="0" lang="en-US" sz="2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j-ea"/>
                <a:cs typeface="+mj-cs"/>
              </a:rPr>
            </a:br>
            <a:r>
              <a:rPr kumimoji="0" lang="en-US" sz="2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j-ea"/>
                <a:cs typeface="+mj-cs"/>
              </a:rPr>
              <a:t>Orange County </a:t>
            </a:r>
            <a:r>
              <a:rPr lang="en-US" sz="2800" kern="0" dirty="0">
                <a:solidFill>
                  <a:srgbClr val="FFFFFF"/>
                </a:solidFill>
                <a:effectLst>
                  <a:outerShdw blurRad="38100" dist="38100" dir="2700000" algn="tl">
                    <a:srgbClr val="000000"/>
                  </a:outerShdw>
                </a:effectLst>
                <a:latin typeface="Tahoma"/>
                <a:ea typeface="+mj-ea"/>
                <a:cs typeface="+mj-cs"/>
              </a:rPr>
              <a:t>Contracting Academy</a:t>
            </a:r>
            <a:br>
              <a:rPr lang="en-US" sz="2800" kern="0" dirty="0">
                <a:solidFill>
                  <a:srgbClr val="FFFFFF"/>
                </a:solidFill>
                <a:effectLst>
                  <a:outerShdw blurRad="38100" dist="38100" dir="2700000" algn="tl">
                    <a:srgbClr val="000000"/>
                  </a:outerShdw>
                </a:effectLst>
                <a:latin typeface="Tahoma"/>
                <a:ea typeface="+mj-ea"/>
                <a:cs typeface="+mj-cs"/>
              </a:rPr>
            </a:br>
            <a:br>
              <a:rPr lang="en-US" sz="2800" kern="0" dirty="0">
                <a:solidFill>
                  <a:srgbClr val="FFFFFF"/>
                </a:solidFill>
                <a:effectLst>
                  <a:outerShdw blurRad="38100" dist="38100" dir="2700000" algn="tl">
                    <a:srgbClr val="000000"/>
                  </a:outerShdw>
                </a:effectLst>
                <a:latin typeface="Tahoma"/>
                <a:ea typeface="+mj-ea"/>
                <a:cs typeface="+mj-cs"/>
              </a:rPr>
            </a:br>
            <a:r>
              <a:rPr lang="en-US" sz="2800" kern="0" dirty="0">
                <a:solidFill>
                  <a:srgbClr val="FFFFFF"/>
                </a:solidFill>
                <a:effectLst>
                  <a:outerShdw blurRad="38100" dist="38100" dir="2700000" algn="tl">
                    <a:srgbClr val="000000"/>
                  </a:outerShdw>
                </a:effectLst>
                <a:latin typeface="Tahoma"/>
                <a:ea typeface="+mj-ea"/>
                <a:cs typeface="+mj-cs"/>
              </a:rPr>
              <a:t>J</a:t>
            </a:r>
            <a:r>
              <a:rPr kumimoji="0" lang="en-US" sz="28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Tahoma"/>
                <a:ea typeface="+mj-ea"/>
                <a:cs typeface="+mj-cs"/>
              </a:rPr>
              <a:t>uly</a:t>
            </a:r>
            <a:r>
              <a:rPr kumimoji="0" lang="en-US" sz="2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j-ea"/>
                <a:cs typeface="+mj-cs"/>
              </a:rPr>
              <a:t> 12, 2024</a:t>
            </a:r>
            <a:br>
              <a:rPr kumimoji="0" lang="en-US" sz="2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j-ea"/>
                <a:cs typeface="+mj-cs"/>
              </a:rPr>
            </a:br>
            <a:r>
              <a:rPr kumimoji="0" lang="en-US" sz="2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j-ea"/>
                <a:cs typeface="+mj-cs"/>
              </a:rPr>
              <a:t>Sheena Ferguson, Manager</a:t>
            </a:r>
            <a:br>
              <a:rPr kumimoji="0" lang="en-US" sz="2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j-ea"/>
                <a:cs typeface="+mj-cs"/>
              </a:rPr>
            </a:br>
            <a:br>
              <a:rPr kumimoji="0" lang="en-US" sz="2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j-ea"/>
                <a:cs typeface="+mj-cs"/>
              </a:rPr>
            </a:br>
            <a:endParaRPr lang="en-US" sz="3200" dirty="0">
              <a:latin typeface="Century Gothic" pitchFamily="34" charset="0"/>
            </a:endParaRPr>
          </a:p>
        </p:txBody>
      </p:sp>
      <p:sp>
        <p:nvSpPr>
          <p:cNvPr id="5" name="Subtitle 4">
            <a:extLst>
              <a:ext uri="{FF2B5EF4-FFF2-40B4-BE49-F238E27FC236}">
                <a16:creationId xmlns:a16="http://schemas.microsoft.com/office/drawing/2014/main" id="{58E28F9E-DAB6-4939-AA5B-0D5C6C245DE6}"/>
              </a:ext>
            </a:extLst>
          </p:cNvPr>
          <p:cNvSpPr>
            <a:spLocks noGrp="1"/>
          </p:cNvSpPr>
          <p:nvPr>
            <p:ph type="subTitle" idx="1"/>
          </p:nvPr>
        </p:nvSpPr>
        <p:spPr>
          <a:xfrm>
            <a:off x="1828800" y="1189704"/>
            <a:ext cx="8534400" cy="486696"/>
          </a:xfrm>
        </p:spPr>
        <p:txBody>
          <a:bodyPr/>
          <a:lstStyle/>
          <a:p>
            <a:r>
              <a:rPr lang="en-US" sz="3200" dirty="0"/>
              <a:t>Business Development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eaLnBrk="1" fontAlgn="auto" hangingPunct="1">
              <a:spcAft>
                <a:spcPts val="0"/>
              </a:spcAft>
              <a:defRPr/>
            </a:pPr>
            <a:r>
              <a:rPr lang="en-US" dirty="0">
                <a:latin typeface="Verdana" panose="020B0604030504040204" pitchFamily="34" charset="0"/>
              </a:rPr>
              <a:t>Programs &amp; Services</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457200" y="1318419"/>
            <a:ext cx="11430000" cy="5435580"/>
          </a:xfrm>
        </p:spPr>
        <p:txBody>
          <a:bodyPr/>
          <a:lstStyle/>
          <a:p>
            <a:pPr marL="685800" lvl="3" indent="0">
              <a:spcBef>
                <a:spcPts val="0"/>
              </a:spcBef>
              <a:buNone/>
              <a:defRPr/>
            </a:pPr>
            <a:endParaRPr lang="en-US" sz="2800" dirty="0">
              <a:cs typeface="Arial" panose="020B0604020202020204" pitchFamily="34" charset="0"/>
            </a:endParaRPr>
          </a:p>
          <a:p>
            <a:pPr>
              <a:spcBef>
                <a:spcPts val="0"/>
              </a:spcBef>
              <a:buFont typeface="Arial" panose="020B0604020202020204" pitchFamily="34" charset="0"/>
              <a:buChar char="•"/>
              <a:defRPr/>
            </a:pPr>
            <a:r>
              <a:rPr lang="en-US" sz="3600" dirty="0">
                <a:cs typeface="Arial" panose="020B0604020202020204" pitchFamily="34" charset="0"/>
              </a:rPr>
              <a:t>Execute M/WBE subcontractor prior to contract award</a:t>
            </a:r>
          </a:p>
          <a:p>
            <a:pPr>
              <a:spcBef>
                <a:spcPts val="0"/>
              </a:spcBef>
              <a:buFont typeface="Arial" panose="020B0604020202020204" pitchFamily="34" charset="0"/>
              <a:buChar char="•"/>
              <a:defRPr/>
            </a:pPr>
            <a:endParaRPr lang="en-US" sz="3600" dirty="0">
              <a:cs typeface="Arial" panose="020B0604020202020204" pitchFamily="34" charset="0"/>
            </a:endParaRPr>
          </a:p>
          <a:p>
            <a:pPr>
              <a:spcBef>
                <a:spcPts val="0"/>
              </a:spcBef>
              <a:buFont typeface="Arial" panose="020B0604020202020204" pitchFamily="34" charset="0"/>
              <a:buChar char="•"/>
              <a:defRPr/>
            </a:pPr>
            <a:r>
              <a:rPr lang="en-US" sz="3600" dirty="0">
                <a:cs typeface="Arial" panose="020B0604020202020204" pitchFamily="34" charset="0"/>
              </a:rPr>
              <a:t>Conduct site visits - certification &amp; projects</a:t>
            </a:r>
          </a:p>
          <a:p>
            <a:pPr>
              <a:spcBef>
                <a:spcPts val="0"/>
              </a:spcBef>
              <a:buFont typeface="Arial" panose="020B0604020202020204" pitchFamily="34" charset="0"/>
              <a:buChar char="•"/>
              <a:defRPr/>
            </a:pPr>
            <a:endParaRPr lang="en-US" sz="3600" dirty="0">
              <a:cs typeface="Arial" panose="020B0604020202020204" pitchFamily="34" charset="0"/>
            </a:endParaRPr>
          </a:p>
          <a:p>
            <a:pPr>
              <a:spcBef>
                <a:spcPts val="0"/>
              </a:spcBef>
              <a:buFont typeface="Arial" panose="020B0604020202020204" pitchFamily="34" charset="0"/>
              <a:buChar char="•"/>
              <a:defRPr/>
            </a:pPr>
            <a:r>
              <a:rPr lang="en-US" sz="3600" dirty="0">
                <a:cs typeface="Arial" panose="020B0604020202020204" pitchFamily="34" charset="0"/>
              </a:rPr>
              <a:t>Participate as a voting member for all Procurement meetings.</a:t>
            </a:r>
          </a:p>
          <a:p>
            <a:pPr>
              <a:spcBef>
                <a:spcPts val="0"/>
              </a:spcBef>
              <a:buFont typeface="Arial" panose="020B0604020202020204" pitchFamily="34" charset="0"/>
              <a:buChar char="•"/>
              <a:defRPr/>
            </a:pPr>
            <a:endParaRPr lang="en-US" sz="3600" dirty="0">
              <a:cs typeface="Arial" panose="020B0604020202020204" pitchFamily="34" charset="0"/>
            </a:endParaRPr>
          </a:p>
          <a:p>
            <a:pPr>
              <a:spcBef>
                <a:spcPts val="0"/>
              </a:spcBef>
              <a:buFont typeface="Arial" panose="020B0604020202020204" pitchFamily="34" charset="0"/>
              <a:buChar char="•"/>
              <a:defRPr/>
            </a:pPr>
            <a:r>
              <a:rPr lang="en-US" sz="3600" dirty="0">
                <a:cs typeface="Arial" panose="020B0604020202020204" pitchFamily="34" charset="0"/>
              </a:rPr>
              <a:t>Review all task authorizations for M/WBE</a:t>
            </a:r>
          </a:p>
          <a:p>
            <a:pPr marL="0" indent="0">
              <a:spcBef>
                <a:spcPts val="0"/>
              </a:spcBef>
              <a:buNone/>
              <a:defRPr/>
            </a:pPr>
            <a:r>
              <a:rPr lang="en-US" sz="3600" dirty="0">
                <a:cs typeface="Arial" panose="020B0604020202020204" pitchFamily="34" charset="0"/>
              </a:rPr>
              <a:t>   Compliance.</a:t>
            </a:r>
          </a:p>
          <a:p>
            <a:pPr marL="0" indent="0">
              <a:spcBef>
                <a:spcPts val="0"/>
              </a:spcBef>
              <a:buNone/>
              <a:defRPr/>
            </a:pPr>
            <a:r>
              <a:rPr lang="en-US" sz="3600" dirty="0">
                <a:cs typeface="Arial" panose="020B0604020202020204" pitchFamily="34" charset="0"/>
              </a:rPr>
              <a:t>	</a:t>
            </a:r>
          </a:p>
        </p:txBody>
      </p:sp>
      <p:sp>
        <p:nvSpPr>
          <p:cNvPr id="5" name="TextBox 4">
            <a:extLst>
              <a:ext uri="{FF2B5EF4-FFF2-40B4-BE49-F238E27FC236}">
                <a16:creationId xmlns:a16="http://schemas.microsoft.com/office/drawing/2014/main" id="{690E96EB-1661-4F55-A748-8144A761D663}"/>
              </a:ext>
            </a:extLst>
          </p:cNvPr>
          <p:cNvSpPr txBox="1"/>
          <p:nvPr/>
        </p:nvSpPr>
        <p:spPr>
          <a:xfrm>
            <a:off x="11506200" y="632460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4</a:t>
            </a:r>
          </a:p>
        </p:txBody>
      </p:sp>
      <p:pic>
        <p:nvPicPr>
          <p:cNvPr id="6" name="Picture 5" descr="Photo Of People Near Wooden Table">
            <a:extLst>
              <a:ext uri="{FF2B5EF4-FFF2-40B4-BE49-F238E27FC236}">
                <a16:creationId xmlns:a16="http://schemas.microsoft.com/office/drawing/2014/main" id="{6C7EF44E-B970-A16F-BE30-16D6591C18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3279" y="4764881"/>
            <a:ext cx="2727721" cy="1818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93672F17-C434-21D0-20F2-7E48562BD6D2}"/>
              </a:ext>
            </a:extLst>
          </p:cNvPr>
          <p:cNvSpPr txBox="1"/>
          <p:nvPr/>
        </p:nvSpPr>
        <p:spPr>
          <a:xfrm>
            <a:off x="11658600" y="647700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10</a:t>
            </a:r>
          </a:p>
        </p:txBody>
      </p:sp>
    </p:spTree>
    <p:extLst>
      <p:ext uri="{BB962C8B-B14F-4D97-AF65-F5344CB8AC3E}">
        <p14:creationId xmlns:p14="http://schemas.microsoft.com/office/powerpoint/2010/main" val="2244794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eaLnBrk="1" fontAlgn="auto" hangingPunct="1">
              <a:spcAft>
                <a:spcPts val="0"/>
              </a:spcAft>
              <a:defRPr/>
            </a:pPr>
            <a:r>
              <a:rPr lang="en-US" dirty="0">
                <a:latin typeface="Verdana" panose="020B0604030504040204" pitchFamily="34" charset="0"/>
              </a:rPr>
              <a:t>Programs &amp; Services</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533400" y="1600200"/>
            <a:ext cx="11277600" cy="4572000"/>
          </a:xfrm>
        </p:spPr>
        <p:txBody>
          <a:bodyPr/>
          <a:lstStyle/>
          <a:p>
            <a:pPr>
              <a:buFont typeface="Arial" panose="020B0604020202020204" pitchFamily="34" charset="0"/>
              <a:buChar char="•"/>
              <a:defRPr/>
            </a:pPr>
            <a:r>
              <a:rPr lang="en-US" sz="3600" dirty="0">
                <a:cs typeface="Arial" panose="020B0604020202020204" pitchFamily="34" charset="0"/>
              </a:rPr>
              <a:t>Compliance Reporting (submitted on-line)</a:t>
            </a:r>
          </a:p>
          <a:p>
            <a:pPr lvl="3">
              <a:defRPr/>
            </a:pPr>
            <a:r>
              <a:rPr lang="en-US" sz="3200" dirty="0">
                <a:cs typeface="Arial" panose="020B0604020202020204" pitchFamily="34" charset="0"/>
              </a:rPr>
              <a:t>Construction (Monthly Reporting)</a:t>
            </a:r>
          </a:p>
          <a:p>
            <a:pPr lvl="3">
              <a:defRPr/>
            </a:pPr>
            <a:r>
              <a:rPr lang="en-US" sz="3200" dirty="0">
                <a:cs typeface="Arial" panose="020B0604020202020204" pitchFamily="34" charset="0"/>
              </a:rPr>
              <a:t>Goods &amp; Services (Quarterly Reporting)</a:t>
            </a:r>
          </a:p>
          <a:p>
            <a:pPr lvl="3">
              <a:defRPr/>
            </a:pPr>
            <a:r>
              <a:rPr lang="en-US" sz="3200" dirty="0">
                <a:cs typeface="Arial" panose="020B0604020202020204" pitchFamily="34" charset="0"/>
              </a:rPr>
              <a:t>Professional Services (Quarterly Reporting)</a:t>
            </a:r>
          </a:p>
          <a:p>
            <a:pPr marL="685800" lvl="3" indent="0">
              <a:buNone/>
              <a:defRPr/>
            </a:pPr>
            <a:r>
              <a:rPr lang="en-US" sz="3200" dirty="0">
                <a:cs typeface="Arial" panose="020B0604020202020204" pitchFamily="34" charset="0"/>
              </a:rPr>
              <a:t>Audits conducted to determine overall M/WBE participation.</a:t>
            </a:r>
          </a:p>
          <a:p>
            <a:pPr lvl="3">
              <a:buFont typeface="Arial" panose="020B0604020202020204" pitchFamily="34" charset="0"/>
              <a:buChar char="•"/>
              <a:defRPr/>
            </a:pPr>
            <a:r>
              <a:rPr lang="en-US" sz="3200" dirty="0">
                <a:cs typeface="Arial" panose="020B0604020202020204" pitchFamily="34" charset="0"/>
              </a:rPr>
              <a:t> M/WBE Utilization Report </a:t>
            </a:r>
          </a:p>
          <a:p>
            <a:pPr>
              <a:buFont typeface="Arial" panose="020B0604020202020204" pitchFamily="34" charset="0"/>
              <a:buChar char="•"/>
              <a:defRPr/>
            </a:pPr>
            <a:r>
              <a:rPr lang="en-US" sz="3600" dirty="0">
                <a:cs typeface="Arial" panose="020B0604020202020204" pitchFamily="34" charset="0"/>
              </a:rPr>
              <a:t>M/WBE Utilization Report reviewed monthly</a:t>
            </a:r>
          </a:p>
          <a:p>
            <a:pPr marL="0" indent="0">
              <a:buNone/>
              <a:defRPr/>
            </a:pPr>
            <a:r>
              <a:rPr lang="en-US" sz="3600" dirty="0">
                <a:cs typeface="Arial" panose="020B0604020202020204" pitchFamily="34" charset="0"/>
              </a:rPr>
              <a:t>   with M/WBE Advisory Committee</a:t>
            </a:r>
          </a:p>
          <a:p>
            <a:pPr marL="0" indent="0">
              <a:buNone/>
              <a:defRPr/>
            </a:pPr>
            <a:endParaRPr lang="en-US" sz="3600" dirty="0">
              <a:cs typeface="Arial" panose="020B0604020202020204" pitchFamily="34" charset="0"/>
            </a:endParaRPr>
          </a:p>
        </p:txBody>
      </p:sp>
      <p:sp>
        <p:nvSpPr>
          <p:cNvPr id="5" name="TextBox 4">
            <a:extLst>
              <a:ext uri="{FF2B5EF4-FFF2-40B4-BE49-F238E27FC236}">
                <a16:creationId xmlns:a16="http://schemas.microsoft.com/office/drawing/2014/main" id="{690E96EB-1661-4F55-A748-8144A761D663}"/>
              </a:ext>
            </a:extLst>
          </p:cNvPr>
          <p:cNvSpPr txBox="1"/>
          <p:nvPr/>
        </p:nvSpPr>
        <p:spPr>
          <a:xfrm>
            <a:off x="11506200" y="632460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11</a:t>
            </a:r>
          </a:p>
        </p:txBody>
      </p:sp>
      <p:pic>
        <p:nvPicPr>
          <p:cNvPr id="6" name="Picture 5" descr="Photo Of People Near Wooden Table">
            <a:extLst>
              <a:ext uri="{FF2B5EF4-FFF2-40B4-BE49-F238E27FC236}">
                <a16:creationId xmlns:a16="http://schemas.microsoft.com/office/drawing/2014/main" id="{6C7EF44E-B970-A16F-BE30-16D6591C18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8819" y="1410098"/>
            <a:ext cx="2270521" cy="1513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2440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eaLnBrk="1" fontAlgn="auto" hangingPunct="1">
              <a:spcAft>
                <a:spcPts val="0"/>
              </a:spcAft>
              <a:defRPr/>
            </a:pPr>
            <a:r>
              <a:rPr lang="en-US" dirty="0">
                <a:latin typeface="Verdana" panose="020B0604030504040204" pitchFamily="34" charset="0"/>
              </a:rPr>
              <a:t>Programs &amp; Services</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533400" y="1600200"/>
            <a:ext cx="10515600" cy="5105400"/>
          </a:xfrm>
        </p:spPr>
        <p:txBody>
          <a:bodyPr/>
          <a:lstStyle/>
          <a:p>
            <a:pPr>
              <a:buFont typeface="Arial" panose="020B0604020202020204" pitchFamily="34" charset="0"/>
              <a:buChar char="•"/>
              <a:defRPr/>
            </a:pPr>
            <a:r>
              <a:rPr lang="en-US" sz="3600" dirty="0">
                <a:cs typeface="Arial" panose="020B0604020202020204" pitchFamily="34" charset="0"/>
              </a:rPr>
              <a:t>Educational workshops</a:t>
            </a:r>
          </a:p>
          <a:p>
            <a:pPr marL="228600" lvl="1" indent="0">
              <a:buNone/>
              <a:defRPr/>
            </a:pPr>
            <a:endParaRPr lang="en-US" sz="3200" dirty="0">
              <a:cs typeface="Arial" panose="020B0604020202020204" pitchFamily="34" charset="0"/>
            </a:endParaRPr>
          </a:p>
          <a:p>
            <a:pPr marL="228600" lvl="1" indent="0">
              <a:buNone/>
              <a:defRPr/>
            </a:pPr>
            <a:r>
              <a:rPr lang="en-US" sz="3200" dirty="0">
                <a:cs typeface="Arial" panose="020B0604020202020204" pitchFamily="34" charset="0"/>
              </a:rPr>
              <a:t> Certification</a:t>
            </a:r>
          </a:p>
          <a:p>
            <a:pPr marL="228600" lvl="1" indent="0">
              <a:buNone/>
              <a:defRPr/>
            </a:pPr>
            <a:endParaRPr lang="en-US" sz="3200" dirty="0">
              <a:cs typeface="Arial" panose="020B0604020202020204" pitchFamily="34" charset="0"/>
            </a:endParaRPr>
          </a:p>
          <a:p>
            <a:pPr marL="228600" lvl="1" indent="0">
              <a:buNone/>
              <a:defRPr/>
            </a:pPr>
            <a:r>
              <a:rPr lang="en-US" sz="3200" dirty="0">
                <a:cs typeface="Arial" panose="020B0604020202020204" pitchFamily="34" charset="0"/>
              </a:rPr>
              <a:t>(Held the second Monday</a:t>
            </a:r>
          </a:p>
          <a:p>
            <a:pPr marL="228600" lvl="1" indent="0">
              <a:buNone/>
              <a:defRPr/>
            </a:pPr>
            <a:r>
              <a:rPr lang="en-US" sz="3200" dirty="0">
                <a:cs typeface="Arial" panose="020B0604020202020204" pitchFamily="34" charset="0"/>
              </a:rPr>
              <a:t>of each month from 2-4 PM)</a:t>
            </a:r>
          </a:p>
        </p:txBody>
      </p:sp>
      <p:sp>
        <p:nvSpPr>
          <p:cNvPr id="5" name="TextBox 4">
            <a:extLst>
              <a:ext uri="{FF2B5EF4-FFF2-40B4-BE49-F238E27FC236}">
                <a16:creationId xmlns:a16="http://schemas.microsoft.com/office/drawing/2014/main" id="{690E96EB-1661-4F55-A748-8144A761D663}"/>
              </a:ext>
            </a:extLst>
          </p:cNvPr>
          <p:cNvSpPr txBox="1"/>
          <p:nvPr/>
        </p:nvSpPr>
        <p:spPr>
          <a:xfrm>
            <a:off x="11506200" y="632460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12</a:t>
            </a:r>
          </a:p>
        </p:txBody>
      </p:sp>
      <p:pic>
        <p:nvPicPr>
          <p:cNvPr id="3" name="Picture 2">
            <a:extLst>
              <a:ext uri="{FF2B5EF4-FFF2-40B4-BE49-F238E27FC236}">
                <a16:creationId xmlns:a16="http://schemas.microsoft.com/office/drawing/2014/main" id="{05F4828E-7AAE-B3A7-7394-7379BBE6307E}"/>
              </a:ext>
            </a:extLst>
          </p:cNvPr>
          <p:cNvPicPr>
            <a:picLocks noChangeAspect="1"/>
          </p:cNvPicPr>
          <p:nvPr/>
        </p:nvPicPr>
        <p:blipFill>
          <a:blip r:embed="rId3"/>
          <a:stretch>
            <a:fillRect/>
          </a:stretch>
        </p:blipFill>
        <p:spPr>
          <a:xfrm>
            <a:off x="6096000" y="2040867"/>
            <a:ext cx="4633912" cy="4224065"/>
          </a:xfrm>
          <a:prstGeom prst="rect">
            <a:avLst/>
          </a:prstGeom>
        </p:spPr>
      </p:pic>
    </p:spTree>
    <p:extLst>
      <p:ext uri="{BB962C8B-B14F-4D97-AF65-F5344CB8AC3E}">
        <p14:creationId xmlns:p14="http://schemas.microsoft.com/office/powerpoint/2010/main" val="367772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eaLnBrk="1" fontAlgn="auto" hangingPunct="1">
              <a:spcAft>
                <a:spcPts val="0"/>
              </a:spcAft>
              <a:defRPr/>
            </a:pPr>
            <a:r>
              <a:rPr lang="en-US" dirty="0">
                <a:latin typeface="Verdana" panose="020B0604030504040204" pitchFamily="34" charset="0"/>
              </a:rPr>
              <a:t>Programs and Services</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533400" y="1600200"/>
            <a:ext cx="10515600" cy="5105400"/>
          </a:xfrm>
        </p:spPr>
        <p:txBody>
          <a:bodyPr/>
          <a:lstStyle/>
          <a:p>
            <a:pPr>
              <a:buFont typeface="Arial" panose="020B0604020202020204" pitchFamily="34" charset="0"/>
              <a:buChar char="•"/>
              <a:defRPr/>
            </a:pPr>
            <a:r>
              <a:rPr lang="en-US" sz="3600" dirty="0">
                <a:cs typeface="Arial" panose="020B0604020202020204" pitchFamily="34" charset="0"/>
              </a:rPr>
              <a:t>Educational workshops</a:t>
            </a:r>
          </a:p>
          <a:p>
            <a:pPr>
              <a:buFont typeface="Arial" panose="020B0604020202020204" pitchFamily="34" charset="0"/>
              <a:buChar char="•"/>
              <a:defRPr/>
            </a:pPr>
            <a:endParaRPr lang="en-US" sz="3600" dirty="0">
              <a:cs typeface="Arial" panose="020B0604020202020204" pitchFamily="34" charset="0"/>
            </a:endParaRPr>
          </a:p>
          <a:p>
            <a:pPr marL="0" indent="0">
              <a:buNone/>
              <a:defRPr/>
            </a:pPr>
            <a:r>
              <a:rPr lang="en-US" sz="3600" dirty="0">
                <a:cs typeface="Arial" panose="020B0604020202020204" pitchFamily="34" charset="0"/>
              </a:rPr>
              <a:t>	</a:t>
            </a:r>
            <a:r>
              <a:rPr lang="en-US" dirty="0">
                <a:cs typeface="Arial" panose="020B0604020202020204" pitchFamily="34" charset="0"/>
              </a:rPr>
              <a:t>How to do Business with</a:t>
            </a:r>
          </a:p>
          <a:p>
            <a:pPr marL="0" indent="0">
              <a:buNone/>
              <a:defRPr/>
            </a:pPr>
            <a:r>
              <a:rPr lang="en-US" sz="3600" dirty="0">
                <a:cs typeface="Arial" panose="020B0604020202020204" pitchFamily="34" charset="0"/>
              </a:rPr>
              <a:t> 	</a:t>
            </a:r>
            <a:r>
              <a:rPr lang="en-US" dirty="0">
                <a:cs typeface="Arial" panose="020B0604020202020204" pitchFamily="34" charset="0"/>
              </a:rPr>
              <a:t>Orange County </a:t>
            </a:r>
          </a:p>
          <a:p>
            <a:pPr marL="0" indent="0">
              <a:buNone/>
              <a:defRPr/>
            </a:pPr>
            <a:r>
              <a:rPr lang="en-US" dirty="0">
                <a:cs typeface="Arial" panose="020B0604020202020204" pitchFamily="34" charset="0"/>
              </a:rPr>
              <a:t>         (Held the third Monday </a:t>
            </a:r>
          </a:p>
          <a:p>
            <a:pPr marL="0" indent="0">
              <a:buNone/>
              <a:defRPr/>
            </a:pPr>
            <a:r>
              <a:rPr lang="en-US" dirty="0">
                <a:cs typeface="Arial" panose="020B0604020202020204" pitchFamily="34" charset="0"/>
              </a:rPr>
              <a:t>           of each month from </a:t>
            </a:r>
          </a:p>
          <a:p>
            <a:pPr marL="0" indent="0">
              <a:buNone/>
              <a:defRPr/>
            </a:pPr>
            <a:r>
              <a:rPr lang="en-US" dirty="0">
                <a:cs typeface="Arial" panose="020B0604020202020204" pitchFamily="34" charset="0"/>
              </a:rPr>
              <a:t>          10-12 noon)</a:t>
            </a:r>
          </a:p>
          <a:p>
            <a:pPr marL="228600" lvl="1" indent="0">
              <a:buNone/>
              <a:defRPr/>
            </a:pPr>
            <a:endParaRPr lang="en-US" sz="3200" dirty="0">
              <a:cs typeface="Arial" panose="020B0604020202020204" pitchFamily="34" charset="0"/>
            </a:endParaRPr>
          </a:p>
          <a:p>
            <a:pPr marL="228600" lvl="1" indent="0">
              <a:buNone/>
              <a:defRPr/>
            </a:pPr>
            <a:endParaRPr lang="en-US" sz="3200" dirty="0">
              <a:cs typeface="Arial" panose="020B0604020202020204" pitchFamily="34" charset="0"/>
            </a:endParaRPr>
          </a:p>
        </p:txBody>
      </p:sp>
      <p:sp>
        <p:nvSpPr>
          <p:cNvPr id="5" name="TextBox 4">
            <a:extLst>
              <a:ext uri="{FF2B5EF4-FFF2-40B4-BE49-F238E27FC236}">
                <a16:creationId xmlns:a16="http://schemas.microsoft.com/office/drawing/2014/main" id="{690E96EB-1661-4F55-A748-8144A761D663}"/>
              </a:ext>
            </a:extLst>
          </p:cNvPr>
          <p:cNvSpPr txBox="1"/>
          <p:nvPr/>
        </p:nvSpPr>
        <p:spPr>
          <a:xfrm>
            <a:off x="11506200" y="632460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13</a:t>
            </a:r>
          </a:p>
        </p:txBody>
      </p:sp>
      <p:pic>
        <p:nvPicPr>
          <p:cNvPr id="3" name="Picture 2">
            <a:extLst>
              <a:ext uri="{FF2B5EF4-FFF2-40B4-BE49-F238E27FC236}">
                <a16:creationId xmlns:a16="http://schemas.microsoft.com/office/drawing/2014/main" id="{C8E3ADDC-668A-3FEE-B523-9D519F9B5E6D}"/>
              </a:ext>
            </a:extLst>
          </p:cNvPr>
          <p:cNvPicPr>
            <a:picLocks noChangeAspect="1"/>
          </p:cNvPicPr>
          <p:nvPr/>
        </p:nvPicPr>
        <p:blipFill>
          <a:blip r:embed="rId3"/>
          <a:stretch>
            <a:fillRect/>
          </a:stretch>
        </p:blipFill>
        <p:spPr>
          <a:xfrm>
            <a:off x="6248400" y="1901801"/>
            <a:ext cx="4686300" cy="4410239"/>
          </a:xfrm>
          <a:prstGeom prst="rect">
            <a:avLst/>
          </a:prstGeom>
        </p:spPr>
      </p:pic>
    </p:spTree>
    <p:extLst>
      <p:ext uri="{BB962C8B-B14F-4D97-AF65-F5344CB8AC3E}">
        <p14:creationId xmlns:p14="http://schemas.microsoft.com/office/powerpoint/2010/main" val="2421804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eaLnBrk="1" fontAlgn="auto" hangingPunct="1">
              <a:spcAft>
                <a:spcPts val="0"/>
              </a:spcAft>
              <a:defRPr/>
            </a:pPr>
            <a:r>
              <a:rPr lang="en-US" dirty="0">
                <a:latin typeface="Verdana" panose="020B0604030504040204" pitchFamily="34" charset="0"/>
              </a:rPr>
              <a:t>Programs and Services</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533400" y="1524000"/>
            <a:ext cx="11430000" cy="5181600"/>
          </a:xfrm>
        </p:spPr>
        <p:txBody>
          <a:bodyPr/>
          <a:lstStyle/>
          <a:p>
            <a:pPr>
              <a:buFont typeface="Arial" panose="020B0604020202020204" pitchFamily="34" charset="0"/>
              <a:buChar char="•"/>
              <a:defRPr/>
            </a:pPr>
            <a:r>
              <a:rPr lang="en-US" sz="3600" dirty="0">
                <a:cs typeface="Arial" panose="020B0604020202020204" pitchFamily="34" charset="0"/>
              </a:rPr>
              <a:t>Educational workshops</a:t>
            </a:r>
          </a:p>
          <a:p>
            <a:pPr>
              <a:buFont typeface="Arial" panose="020B0604020202020204" pitchFamily="34" charset="0"/>
              <a:buChar char="•"/>
              <a:defRPr/>
            </a:pPr>
            <a:endParaRPr lang="en-US" sz="3600" dirty="0">
              <a:cs typeface="Arial" panose="020B0604020202020204" pitchFamily="34" charset="0"/>
            </a:endParaRPr>
          </a:p>
          <a:p>
            <a:pPr marL="0" indent="0">
              <a:buNone/>
              <a:defRPr/>
            </a:pPr>
            <a:r>
              <a:rPr lang="en-US" sz="3600" dirty="0">
                <a:cs typeface="Arial" panose="020B0604020202020204" pitchFamily="34" charset="0"/>
              </a:rPr>
              <a:t>  </a:t>
            </a:r>
            <a:r>
              <a:rPr lang="en-US" b="0" dirty="0">
                <a:cs typeface="Arial" panose="020B0604020202020204" pitchFamily="34" charset="0"/>
              </a:rPr>
              <a:t>Good Faith Effort Open Forum</a:t>
            </a:r>
            <a:endParaRPr lang="en-US" dirty="0">
              <a:cs typeface="Arial" panose="020B0604020202020204" pitchFamily="34" charset="0"/>
            </a:endParaRPr>
          </a:p>
          <a:p>
            <a:pPr marL="0" indent="0">
              <a:buNone/>
              <a:defRPr/>
            </a:pPr>
            <a:r>
              <a:rPr lang="en-US" sz="3600" dirty="0">
                <a:cs typeface="Arial" panose="020B0604020202020204" pitchFamily="34" charset="0"/>
              </a:rPr>
              <a:t> </a:t>
            </a:r>
            <a:r>
              <a:rPr lang="en-US" sz="2800" b="0" dirty="0">
                <a:cs typeface="Arial" panose="020B0604020202020204" pitchFamily="34" charset="0"/>
              </a:rPr>
              <a:t>(Held the first Monday of </a:t>
            </a:r>
          </a:p>
          <a:p>
            <a:pPr marL="0" indent="0">
              <a:buNone/>
              <a:defRPr/>
            </a:pPr>
            <a:r>
              <a:rPr lang="en-US" sz="2800" b="0" dirty="0">
                <a:cs typeface="Arial" panose="020B0604020202020204" pitchFamily="34" charset="0"/>
              </a:rPr>
              <a:t>each month from 4-5 PM)</a:t>
            </a:r>
          </a:p>
          <a:p>
            <a:pPr marL="0" indent="0">
              <a:buNone/>
              <a:defRPr/>
            </a:pPr>
            <a:r>
              <a:rPr lang="en-US" sz="2800" b="0" dirty="0">
                <a:cs typeface="Arial" panose="020B0604020202020204" pitchFamily="34" charset="0"/>
              </a:rPr>
              <a:t>Presentation on website</a:t>
            </a:r>
          </a:p>
          <a:p>
            <a:pPr marL="0" indent="0">
              <a:buNone/>
              <a:defRPr/>
            </a:pPr>
            <a:endParaRPr lang="en-US" sz="2800" b="0" dirty="0">
              <a:cs typeface="Arial" panose="020B0604020202020204" pitchFamily="34" charset="0"/>
            </a:endParaRPr>
          </a:p>
          <a:p>
            <a:pPr marL="0" indent="0">
              <a:buNone/>
              <a:defRPr/>
            </a:pPr>
            <a:endParaRPr lang="en-US" sz="2800" b="0" dirty="0">
              <a:cs typeface="Arial" panose="020B0604020202020204" pitchFamily="34" charset="0"/>
            </a:endParaRPr>
          </a:p>
          <a:p>
            <a:pPr marL="0" indent="0">
              <a:buNone/>
              <a:defRPr/>
            </a:pPr>
            <a:r>
              <a:rPr lang="en-US" sz="2800" b="0" dirty="0">
                <a:cs typeface="Arial" panose="020B0604020202020204" pitchFamily="34" charset="0"/>
                <a:hlinkClick r:id="rId3">
                  <a:extLst>
                    <a:ext uri="{A12FA001-AC4F-418D-AE19-62706E023703}">
                      <ahyp:hlinkClr xmlns:ahyp="http://schemas.microsoft.com/office/drawing/2018/hyperlinkcolor" val="tx"/>
                    </a:ext>
                  </a:extLst>
                </a:hlinkClick>
              </a:rPr>
              <a:t>https://www.ocfl.net/</a:t>
            </a:r>
            <a:r>
              <a:rPr lang="en-US" sz="2800" b="0" u="sng" dirty="0">
                <a:cs typeface="Arial" panose="020B0604020202020204" pitchFamily="34" charset="0"/>
                <a:hlinkClick r:id="rId3">
                  <a:extLst>
                    <a:ext uri="{A12FA001-AC4F-418D-AE19-62706E023703}">
                      <ahyp:hlinkClr xmlns:ahyp="http://schemas.microsoft.com/office/drawing/2018/hyperlinkcolor" val="tx"/>
                    </a:ext>
                  </a:extLst>
                </a:hlinkClick>
              </a:rPr>
              <a:t>Vendor</a:t>
            </a:r>
            <a:r>
              <a:rPr lang="en-US" sz="2800" b="0" u="sng" dirty="0">
                <a:cs typeface="Arial" panose="020B0604020202020204" pitchFamily="34" charset="0"/>
              </a:rPr>
              <a:t>Services/MinorityVendors.aspx</a:t>
            </a:r>
          </a:p>
          <a:p>
            <a:pPr marL="228600" lvl="1" indent="0">
              <a:buNone/>
              <a:defRPr/>
            </a:pPr>
            <a:endParaRPr lang="en-US" sz="3200" dirty="0">
              <a:cs typeface="Arial" panose="020B0604020202020204" pitchFamily="34" charset="0"/>
            </a:endParaRPr>
          </a:p>
          <a:p>
            <a:pPr marL="228600" lvl="1" indent="0">
              <a:buNone/>
              <a:defRPr/>
            </a:pPr>
            <a:endParaRPr lang="en-US" sz="3200" dirty="0">
              <a:cs typeface="Arial" panose="020B0604020202020204" pitchFamily="34" charset="0"/>
            </a:endParaRPr>
          </a:p>
        </p:txBody>
      </p:sp>
      <p:sp>
        <p:nvSpPr>
          <p:cNvPr id="5" name="TextBox 4">
            <a:extLst>
              <a:ext uri="{FF2B5EF4-FFF2-40B4-BE49-F238E27FC236}">
                <a16:creationId xmlns:a16="http://schemas.microsoft.com/office/drawing/2014/main" id="{690E96EB-1661-4F55-A748-8144A761D663}"/>
              </a:ext>
            </a:extLst>
          </p:cNvPr>
          <p:cNvSpPr txBox="1"/>
          <p:nvPr/>
        </p:nvSpPr>
        <p:spPr>
          <a:xfrm>
            <a:off x="11506200" y="632460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14</a:t>
            </a:r>
          </a:p>
        </p:txBody>
      </p:sp>
      <p:pic>
        <p:nvPicPr>
          <p:cNvPr id="4" name="Picture 3">
            <a:extLst>
              <a:ext uri="{FF2B5EF4-FFF2-40B4-BE49-F238E27FC236}">
                <a16:creationId xmlns:a16="http://schemas.microsoft.com/office/drawing/2014/main" id="{B3B07D68-26B2-0389-5D1B-B65EA5ACFEFD}"/>
              </a:ext>
            </a:extLst>
          </p:cNvPr>
          <p:cNvPicPr>
            <a:picLocks noChangeAspect="1"/>
          </p:cNvPicPr>
          <p:nvPr/>
        </p:nvPicPr>
        <p:blipFill rotWithShape="1">
          <a:blip r:embed="rId4"/>
          <a:srcRect t="1872" r="1489"/>
          <a:stretch/>
        </p:blipFill>
        <p:spPr>
          <a:xfrm>
            <a:off x="6847490" y="1600200"/>
            <a:ext cx="4658710" cy="3994663"/>
          </a:xfrm>
          <a:prstGeom prst="rect">
            <a:avLst/>
          </a:prstGeom>
        </p:spPr>
      </p:pic>
    </p:spTree>
    <p:extLst>
      <p:ext uri="{BB962C8B-B14F-4D97-AF65-F5344CB8AC3E}">
        <p14:creationId xmlns:p14="http://schemas.microsoft.com/office/powerpoint/2010/main" val="372068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eaLnBrk="1" fontAlgn="auto" hangingPunct="1">
              <a:spcAft>
                <a:spcPts val="0"/>
              </a:spcAft>
              <a:defRPr/>
            </a:pPr>
            <a:r>
              <a:rPr lang="en-US" dirty="0">
                <a:latin typeface="Verdana" panose="020B0604030504040204" pitchFamily="34" charset="0"/>
              </a:rPr>
              <a:t>Programs and Services</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533400" y="1395716"/>
            <a:ext cx="11277600" cy="5309884"/>
          </a:xfrm>
        </p:spPr>
        <p:txBody>
          <a:bodyPr/>
          <a:lstStyle/>
          <a:p>
            <a:pPr>
              <a:buFont typeface="Arial" panose="020B0604020202020204" pitchFamily="34" charset="0"/>
              <a:buChar char="•"/>
              <a:defRPr/>
            </a:pPr>
            <a:r>
              <a:rPr lang="en-US" sz="3600" dirty="0">
                <a:cs typeface="Arial" panose="020B0604020202020204" pitchFamily="34" charset="0"/>
              </a:rPr>
              <a:t>Educational workshops</a:t>
            </a:r>
          </a:p>
          <a:p>
            <a:pPr marL="228600" lvl="1" indent="0">
              <a:buNone/>
              <a:defRPr/>
            </a:pPr>
            <a:endParaRPr lang="en-US" sz="3200" dirty="0">
              <a:cs typeface="Arial" panose="020B0604020202020204" pitchFamily="34" charset="0"/>
            </a:endParaRPr>
          </a:p>
          <a:p>
            <a:pPr marL="228600" lvl="1" indent="0">
              <a:buNone/>
              <a:defRPr/>
            </a:pPr>
            <a:r>
              <a:rPr lang="en-US" sz="3200" dirty="0">
                <a:cs typeface="Arial" panose="020B0604020202020204" pitchFamily="34" charset="0"/>
              </a:rPr>
              <a:t>Community Partner</a:t>
            </a:r>
          </a:p>
          <a:p>
            <a:pPr marL="228600" lvl="1" indent="0">
              <a:buNone/>
              <a:defRPr/>
            </a:pPr>
            <a:r>
              <a:rPr lang="en-US" sz="3200" dirty="0">
                <a:cs typeface="Arial" panose="020B0604020202020204" pitchFamily="34" charset="0"/>
              </a:rPr>
              <a:t>Topics vary (past topics, insurance/</a:t>
            </a:r>
          </a:p>
          <a:p>
            <a:pPr marL="228600" lvl="1" indent="0">
              <a:buNone/>
              <a:defRPr/>
            </a:pPr>
            <a:r>
              <a:rPr lang="en-US" sz="3200" dirty="0">
                <a:cs typeface="Arial" panose="020B0604020202020204" pitchFamily="34" charset="0"/>
              </a:rPr>
              <a:t>bonding, reviewing, Legal documents,</a:t>
            </a:r>
          </a:p>
          <a:p>
            <a:pPr marL="228600" lvl="1" indent="0">
              <a:buNone/>
              <a:defRPr/>
            </a:pPr>
            <a:r>
              <a:rPr lang="en-US" sz="3200" dirty="0">
                <a:cs typeface="Arial" panose="020B0604020202020204" pitchFamily="34" charset="0"/>
              </a:rPr>
              <a:t>Estimating, Effective Joint Ventures,</a:t>
            </a:r>
          </a:p>
          <a:p>
            <a:pPr marL="228600" lvl="1" indent="0">
              <a:buNone/>
              <a:defRPr/>
            </a:pPr>
            <a:r>
              <a:rPr lang="en-US" sz="3200" dirty="0">
                <a:cs typeface="Arial" panose="020B0604020202020204" pitchFamily="34" charset="0"/>
              </a:rPr>
              <a:t>How to become a successful business, </a:t>
            </a:r>
          </a:p>
          <a:p>
            <a:pPr marL="228600" lvl="1" indent="0">
              <a:buNone/>
              <a:defRPr/>
            </a:pPr>
            <a:r>
              <a:rPr lang="en-US" sz="3200" dirty="0">
                <a:cs typeface="Arial" panose="020B0604020202020204" pitchFamily="34" charset="0"/>
              </a:rPr>
              <a:t>Managing Business Credit, Marketing)</a:t>
            </a:r>
          </a:p>
          <a:p>
            <a:pPr marL="228600" lvl="1" indent="0">
              <a:buNone/>
              <a:defRPr/>
            </a:pPr>
            <a:r>
              <a:rPr lang="en-US" sz="3200" dirty="0">
                <a:cs typeface="Arial" panose="020B0604020202020204" pitchFamily="34" charset="0"/>
              </a:rPr>
              <a:t>Held Quarterly</a:t>
            </a:r>
          </a:p>
        </p:txBody>
      </p:sp>
      <p:sp>
        <p:nvSpPr>
          <p:cNvPr id="5" name="TextBox 4">
            <a:extLst>
              <a:ext uri="{FF2B5EF4-FFF2-40B4-BE49-F238E27FC236}">
                <a16:creationId xmlns:a16="http://schemas.microsoft.com/office/drawing/2014/main" id="{690E96EB-1661-4F55-A748-8144A761D663}"/>
              </a:ext>
            </a:extLst>
          </p:cNvPr>
          <p:cNvSpPr txBox="1"/>
          <p:nvPr/>
        </p:nvSpPr>
        <p:spPr>
          <a:xfrm>
            <a:off x="11516738" y="644585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15</a:t>
            </a:r>
          </a:p>
        </p:txBody>
      </p:sp>
      <p:pic>
        <p:nvPicPr>
          <p:cNvPr id="1026" name="Picture 1">
            <a:extLst>
              <a:ext uri="{FF2B5EF4-FFF2-40B4-BE49-F238E27FC236}">
                <a16:creationId xmlns:a16="http://schemas.microsoft.com/office/drawing/2014/main" id="{48BAA967-111A-1856-E9F4-68ABC13E5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395716"/>
            <a:ext cx="3962400" cy="506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93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eaLnBrk="1" fontAlgn="auto" hangingPunct="1">
              <a:spcAft>
                <a:spcPts val="0"/>
              </a:spcAft>
              <a:defRPr/>
            </a:pPr>
            <a:r>
              <a:rPr lang="en-US" dirty="0">
                <a:latin typeface="Verdana" panose="020B0604030504040204" pitchFamily="34" charset="0"/>
              </a:rPr>
              <a:t>Agenda</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762000" y="1981200"/>
            <a:ext cx="9448800" cy="3505200"/>
          </a:xfrm>
        </p:spPr>
        <p:txBody>
          <a:bodyPr/>
          <a:lstStyle/>
          <a:p>
            <a:pPr lvl="1">
              <a:buFont typeface="Wingdings" panose="05000000000000000000" pitchFamily="2" charset="2"/>
              <a:buChar char="§"/>
              <a:defRPr/>
            </a:pPr>
            <a:r>
              <a:rPr lang="en-US" sz="3600" dirty="0">
                <a:cs typeface="Arial" panose="020B0604020202020204" pitchFamily="34" charset="0"/>
              </a:rPr>
              <a:t> Mission</a:t>
            </a:r>
          </a:p>
          <a:p>
            <a:pPr lvl="1">
              <a:buFont typeface="Wingdings" panose="05000000000000000000" pitchFamily="2" charset="2"/>
              <a:buChar char="§"/>
              <a:defRPr/>
            </a:pPr>
            <a:r>
              <a:rPr lang="en-US" sz="3600" dirty="0">
                <a:cs typeface="Arial" panose="020B0604020202020204" pitchFamily="34" charset="0"/>
              </a:rPr>
              <a:t>Programs &amp; Services</a:t>
            </a:r>
          </a:p>
          <a:p>
            <a:pPr lvl="1">
              <a:buFont typeface="Wingdings" panose="05000000000000000000" pitchFamily="2" charset="2"/>
              <a:buChar char="§"/>
              <a:defRPr/>
            </a:pPr>
            <a:r>
              <a:rPr lang="en-US" sz="3600" dirty="0">
                <a:solidFill>
                  <a:srgbClr val="FFFF00"/>
                </a:solidFill>
                <a:cs typeface="Arial" panose="020B0604020202020204" pitchFamily="34" charset="0"/>
              </a:rPr>
              <a:t>Common Bidding Mistakes</a:t>
            </a:r>
          </a:p>
          <a:p>
            <a:pPr lvl="1">
              <a:buFont typeface="Wingdings" panose="05000000000000000000" pitchFamily="2" charset="2"/>
              <a:buChar char="§"/>
              <a:defRPr/>
            </a:pPr>
            <a:r>
              <a:rPr lang="en-US" sz="3600" dirty="0">
                <a:cs typeface="Arial" panose="020B0604020202020204" pitchFamily="34" charset="0"/>
              </a:rPr>
              <a:t>Future Program Enhancements</a:t>
            </a:r>
          </a:p>
          <a:p>
            <a:pPr lvl="1">
              <a:buFont typeface="Wingdings" panose="05000000000000000000" pitchFamily="2" charset="2"/>
              <a:buChar char="§"/>
              <a:defRPr/>
            </a:pPr>
            <a:r>
              <a:rPr lang="en-US" sz="3600" dirty="0">
                <a:cs typeface="Arial" panose="020B0604020202020204" pitchFamily="34" charset="0"/>
              </a:rPr>
              <a:t>Questions</a:t>
            </a:r>
          </a:p>
          <a:p>
            <a:pPr lvl="1">
              <a:buFont typeface="Wingdings" panose="05000000000000000000" pitchFamily="2" charset="2"/>
              <a:buChar char="§"/>
              <a:defRPr/>
            </a:pPr>
            <a:endParaRPr lang="en-US" sz="3600" dirty="0">
              <a:cs typeface="Arial" panose="020B0604020202020204" pitchFamily="34" charset="0"/>
            </a:endParaRPr>
          </a:p>
        </p:txBody>
      </p:sp>
      <p:sp>
        <p:nvSpPr>
          <p:cNvPr id="5" name="TextBox 4">
            <a:extLst>
              <a:ext uri="{FF2B5EF4-FFF2-40B4-BE49-F238E27FC236}">
                <a16:creationId xmlns:a16="http://schemas.microsoft.com/office/drawing/2014/main" id="{690E96EB-1661-4F55-A748-8144A761D663}"/>
              </a:ext>
            </a:extLst>
          </p:cNvPr>
          <p:cNvSpPr txBox="1"/>
          <p:nvPr/>
        </p:nvSpPr>
        <p:spPr>
          <a:xfrm>
            <a:off x="11506200" y="632460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16</a:t>
            </a:r>
          </a:p>
        </p:txBody>
      </p:sp>
    </p:spTree>
    <p:extLst>
      <p:ext uri="{BB962C8B-B14F-4D97-AF65-F5344CB8AC3E}">
        <p14:creationId xmlns:p14="http://schemas.microsoft.com/office/powerpoint/2010/main" val="482724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eaLnBrk="1" fontAlgn="auto" hangingPunct="1">
              <a:spcAft>
                <a:spcPts val="0"/>
              </a:spcAft>
              <a:defRPr/>
            </a:pPr>
            <a:r>
              <a:rPr lang="en-US" dirty="0">
                <a:latin typeface="Verdana" panose="020B0604030504040204" pitchFamily="34" charset="0"/>
              </a:rPr>
              <a:t>Common Bidding Mistakes</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228600" y="1600200"/>
            <a:ext cx="11430000" cy="3886200"/>
          </a:xfrm>
        </p:spPr>
        <p:txBody>
          <a:bodyPr/>
          <a:lstStyle/>
          <a:p>
            <a:pPr marL="742950" lvl="1" indent="-514350">
              <a:buAutoNum type="arabicPeriod"/>
              <a:defRPr/>
            </a:pPr>
            <a:r>
              <a:rPr lang="en-US" sz="3200" b="0" dirty="0">
                <a:cs typeface="Arial" panose="020B0604020202020204" pitchFamily="34" charset="0"/>
              </a:rPr>
              <a:t>Automated forms not completed in their entirety or correctly.</a:t>
            </a:r>
          </a:p>
          <a:p>
            <a:pPr marL="228600" lvl="1" indent="0">
              <a:buNone/>
              <a:defRPr/>
            </a:pPr>
            <a:endParaRPr lang="en-US" sz="3200" b="0" dirty="0">
              <a:cs typeface="Arial" panose="020B0604020202020204" pitchFamily="34" charset="0"/>
            </a:endParaRPr>
          </a:p>
          <a:p>
            <a:pPr marL="228600" lvl="1" indent="0">
              <a:buNone/>
              <a:defRPr/>
            </a:pPr>
            <a:r>
              <a:rPr lang="en-US" sz="3200" b="0" dirty="0">
                <a:cs typeface="Arial" panose="020B0604020202020204" pitchFamily="34" charset="0"/>
              </a:rPr>
              <a:t>2. M/WBE’s are listed for scope of services for which they are not  </a:t>
            </a:r>
          </a:p>
          <a:p>
            <a:pPr marL="228600" lvl="1" indent="0">
              <a:buNone/>
              <a:defRPr/>
            </a:pPr>
            <a:r>
              <a:rPr lang="en-US" sz="3200" b="0" dirty="0">
                <a:cs typeface="Arial" panose="020B0604020202020204" pitchFamily="34" charset="0"/>
              </a:rPr>
              <a:t>    certified.</a:t>
            </a:r>
          </a:p>
          <a:p>
            <a:pPr marL="228600" lvl="1" indent="0">
              <a:buNone/>
              <a:defRPr/>
            </a:pPr>
            <a:endParaRPr lang="en-US" sz="3200" b="0" dirty="0">
              <a:cs typeface="Arial" panose="020B0604020202020204" pitchFamily="34" charset="0"/>
            </a:endParaRPr>
          </a:p>
          <a:p>
            <a:pPr marL="228600" lvl="1" indent="0">
              <a:buNone/>
              <a:defRPr/>
            </a:pPr>
            <a:r>
              <a:rPr lang="en-US" sz="3200" b="0" dirty="0">
                <a:cs typeface="Arial" panose="020B0604020202020204" pitchFamily="34" charset="0"/>
              </a:rPr>
              <a:t>3. M/WBE firms are not certified by Orange County.</a:t>
            </a:r>
          </a:p>
          <a:p>
            <a:pPr marL="742950" lvl="1" indent="-514350">
              <a:buAutoNum type="arabicPeriod"/>
              <a:defRPr/>
            </a:pPr>
            <a:endParaRPr lang="en-US" sz="3200" b="0" dirty="0">
              <a:cs typeface="Arial" panose="020B0604020202020204" pitchFamily="34" charset="0"/>
            </a:endParaRPr>
          </a:p>
          <a:p>
            <a:pPr marL="742950" lvl="1" indent="-514350">
              <a:buAutoNum type="arabicPeriod"/>
              <a:defRPr/>
            </a:pPr>
            <a:endParaRPr lang="en-US" sz="3200" b="0" dirty="0">
              <a:cs typeface="Arial" panose="020B0604020202020204" pitchFamily="34" charset="0"/>
            </a:endParaRPr>
          </a:p>
          <a:p>
            <a:pPr marL="742950" lvl="1" indent="-514350">
              <a:buAutoNum type="arabicPeriod"/>
              <a:defRPr/>
            </a:pPr>
            <a:endParaRPr lang="en-US" sz="3200" b="0" dirty="0">
              <a:cs typeface="Arial" panose="020B0604020202020204" pitchFamily="34" charset="0"/>
            </a:endParaRPr>
          </a:p>
          <a:p>
            <a:pPr marL="742950" lvl="1" indent="-514350">
              <a:buAutoNum type="arabicPeriod"/>
              <a:defRPr/>
            </a:pPr>
            <a:endParaRPr lang="en-US" sz="3200" b="0" dirty="0">
              <a:cs typeface="Arial" panose="020B0604020202020204" pitchFamily="34" charset="0"/>
            </a:endParaRPr>
          </a:p>
        </p:txBody>
      </p:sp>
      <p:sp>
        <p:nvSpPr>
          <p:cNvPr id="5" name="TextBox 4">
            <a:extLst>
              <a:ext uri="{FF2B5EF4-FFF2-40B4-BE49-F238E27FC236}">
                <a16:creationId xmlns:a16="http://schemas.microsoft.com/office/drawing/2014/main" id="{690E96EB-1661-4F55-A748-8144A761D663}"/>
              </a:ext>
            </a:extLst>
          </p:cNvPr>
          <p:cNvSpPr txBox="1"/>
          <p:nvPr/>
        </p:nvSpPr>
        <p:spPr>
          <a:xfrm>
            <a:off x="11506200" y="632460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17</a:t>
            </a:r>
          </a:p>
        </p:txBody>
      </p:sp>
    </p:spTree>
    <p:extLst>
      <p:ext uri="{BB962C8B-B14F-4D97-AF65-F5344CB8AC3E}">
        <p14:creationId xmlns:p14="http://schemas.microsoft.com/office/powerpoint/2010/main" val="2152708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eaLnBrk="1" fontAlgn="auto" hangingPunct="1">
              <a:spcAft>
                <a:spcPts val="0"/>
              </a:spcAft>
              <a:defRPr/>
            </a:pPr>
            <a:r>
              <a:rPr lang="en-US" dirty="0">
                <a:latin typeface="Verdana" panose="020B0604030504040204" pitchFamily="34" charset="0"/>
              </a:rPr>
              <a:t>Common Bidding Mistakes</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228600" y="1600200"/>
            <a:ext cx="11430000" cy="5105400"/>
          </a:xfrm>
        </p:spPr>
        <p:txBody>
          <a:bodyPr/>
          <a:lstStyle/>
          <a:p>
            <a:pPr marL="228600" lvl="1" indent="0">
              <a:buNone/>
              <a:defRPr/>
            </a:pPr>
            <a:r>
              <a:rPr lang="en-US" sz="3200" b="0" dirty="0">
                <a:cs typeface="Arial" panose="020B0604020202020204" pitchFamily="34" charset="0"/>
              </a:rPr>
              <a:t>4. Construction M/WBE goals are not achieved and documents  </a:t>
            </a:r>
          </a:p>
          <a:p>
            <a:pPr marL="228600" lvl="1" indent="0">
              <a:buNone/>
              <a:defRPr/>
            </a:pPr>
            <a:r>
              <a:rPr lang="en-US" sz="3200" b="0" dirty="0">
                <a:cs typeface="Arial" panose="020B0604020202020204" pitchFamily="34" charset="0"/>
              </a:rPr>
              <a:t>     illustrating efforts made to achieve the goals (Good Faith Effort)   </a:t>
            </a:r>
          </a:p>
          <a:p>
            <a:pPr marL="228600" lvl="1" indent="0">
              <a:buNone/>
              <a:defRPr/>
            </a:pPr>
            <a:r>
              <a:rPr lang="en-US" sz="3200" b="0" dirty="0">
                <a:cs typeface="Arial" panose="020B0604020202020204" pitchFamily="34" charset="0"/>
              </a:rPr>
              <a:t>     are not submitted.</a:t>
            </a:r>
          </a:p>
          <a:p>
            <a:pPr marL="228600" lvl="1" indent="0">
              <a:buNone/>
              <a:defRPr/>
            </a:pPr>
            <a:endParaRPr lang="en-US" sz="800" b="0" dirty="0">
              <a:cs typeface="Arial" panose="020B0604020202020204" pitchFamily="34" charset="0"/>
            </a:endParaRPr>
          </a:p>
          <a:p>
            <a:pPr marL="228600" lvl="1" indent="0">
              <a:buNone/>
              <a:defRPr/>
            </a:pPr>
            <a:r>
              <a:rPr lang="en-US" sz="3200" b="0" dirty="0">
                <a:cs typeface="Arial" panose="020B0604020202020204" pitchFamily="34" charset="0"/>
              </a:rPr>
              <a:t>5. For FDOT funded projects, bidders do not complete the required    </a:t>
            </a:r>
          </a:p>
          <a:p>
            <a:pPr marL="228600" lvl="1" indent="0">
              <a:buNone/>
              <a:defRPr/>
            </a:pPr>
            <a:r>
              <a:rPr lang="en-US" sz="3200" b="0" dirty="0">
                <a:cs typeface="Arial" panose="020B0604020202020204" pitchFamily="34" charset="0"/>
              </a:rPr>
              <a:t>     Disadvantage Business Enterprise (DBE) forms- such as the   </a:t>
            </a:r>
          </a:p>
          <a:p>
            <a:pPr marL="228600" lvl="1" indent="0">
              <a:buNone/>
              <a:defRPr/>
            </a:pPr>
            <a:r>
              <a:rPr lang="en-US" sz="3200" b="0" dirty="0">
                <a:cs typeface="Arial" panose="020B0604020202020204" pitchFamily="34" charset="0"/>
              </a:rPr>
              <a:t>     Bidder Opportunity Listing</a:t>
            </a:r>
          </a:p>
          <a:p>
            <a:pPr marL="228600" lvl="1" indent="0">
              <a:buNone/>
              <a:defRPr/>
            </a:pPr>
            <a:endParaRPr lang="en-US" sz="3200" b="0" dirty="0">
              <a:cs typeface="Arial" panose="020B0604020202020204" pitchFamily="34" charset="0"/>
            </a:endParaRPr>
          </a:p>
          <a:p>
            <a:pPr marL="742950" lvl="1" indent="-514350">
              <a:buAutoNum type="arabicPeriod"/>
              <a:defRPr/>
            </a:pPr>
            <a:endParaRPr lang="en-US" sz="3200" b="0" dirty="0">
              <a:cs typeface="Arial" panose="020B0604020202020204" pitchFamily="34" charset="0"/>
            </a:endParaRPr>
          </a:p>
          <a:p>
            <a:pPr marL="742950" lvl="1" indent="-514350">
              <a:buAutoNum type="arabicPeriod"/>
              <a:defRPr/>
            </a:pPr>
            <a:endParaRPr lang="en-US" sz="3200" b="0" dirty="0">
              <a:cs typeface="Arial" panose="020B0604020202020204" pitchFamily="34" charset="0"/>
            </a:endParaRPr>
          </a:p>
          <a:p>
            <a:pPr marL="742950" lvl="1" indent="-514350">
              <a:buAutoNum type="arabicPeriod"/>
              <a:defRPr/>
            </a:pPr>
            <a:endParaRPr lang="en-US" sz="3200" b="0" dirty="0">
              <a:cs typeface="Arial" panose="020B0604020202020204" pitchFamily="34" charset="0"/>
            </a:endParaRPr>
          </a:p>
          <a:p>
            <a:pPr marL="742950" lvl="1" indent="-514350">
              <a:buAutoNum type="arabicPeriod"/>
              <a:defRPr/>
            </a:pPr>
            <a:endParaRPr lang="en-US" sz="3200" b="0" dirty="0">
              <a:cs typeface="Arial" panose="020B0604020202020204" pitchFamily="34" charset="0"/>
            </a:endParaRPr>
          </a:p>
        </p:txBody>
      </p:sp>
      <p:sp>
        <p:nvSpPr>
          <p:cNvPr id="5" name="TextBox 4">
            <a:extLst>
              <a:ext uri="{FF2B5EF4-FFF2-40B4-BE49-F238E27FC236}">
                <a16:creationId xmlns:a16="http://schemas.microsoft.com/office/drawing/2014/main" id="{690E96EB-1661-4F55-A748-8144A761D663}"/>
              </a:ext>
            </a:extLst>
          </p:cNvPr>
          <p:cNvSpPr txBox="1"/>
          <p:nvPr/>
        </p:nvSpPr>
        <p:spPr>
          <a:xfrm>
            <a:off x="11506200" y="632460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18</a:t>
            </a:r>
          </a:p>
        </p:txBody>
      </p:sp>
    </p:spTree>
    <p:extLst>
      <p:ext uri="{BB962C8B-B14F-4D97-AF65-F5344CB8AC3E}">
        <p14:creationId xmlns:p14="http://schemas.microsoft.com/office/powerpoint/2010/main" val="3527702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eaLnBrk="1" fontAlgn="auto" hangingPunct="1">
              <a:spcAft>
                <a:spcPts val="0"/>
              </a:spcAft>
              <a:defRPr/>
            </a:pPr>
            <a:r>
              <a:rPr lang="en-US" dirty="0">
                <a:latin typeface="Verdana" panose="020B0604030504040204" pitchFamily="34" charset="0"/>
              </a:rPr>
              <a:t>Agenda</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762000" y="1981200"/>
            <a:ext cx="9448800" cy="3505200"/>
          </a:xfrm>
        </p:spPr>
        <p:txBody>
          <a:bodyPr/>
          <a:lstStyle/>
          <a:p>
            <a:pPr lvl="1">
              <a:buFont typeface="Wingdings" panose="05000000000000000000" pitchFamily="2" charset="2"/>
              <a:buChar char="§"/>
              <a:defRPr/>
            </a:pPr>
            <a:r>
              <a:rPr lang="en-US" sz="3600" dirty="0">
                <a:cs typeface="Arial" panose="020B0604020202020204" pitchFamily="34" charset="0"/>
              </a:rPr>
              <a:t> Mission</a:t>
            </a:r>
          </a:p>
          <a:p>
            <a:pPr lvl="1">
              <a:buFont typeface="Wingdings" panose="05000000000000000000" pitchFamily="2" charset="2"/>
              <a:buChar char="§"/>
              <a:defRPr/>
            </a:pPr>
            <a:r>
              <a:rPr lang="en-US" sz="3600" dirty="0">
                <a:cs typeface="Arial" panose="020B0604020202020204" pitchFamily="34" charset="0"/>
              </a:rPr>
              <a:t>Programs &amp; Services</a:t>
            </a:r>
          </a:p>
          <a:p>
            <a:pPr lvl="1">
              <a:buFont typeface="Wingdings" panose="05000000000000000000" pitchFamily="2" charset="2"/>
              <a:buChar char="§"/>
              <a:defRPr/>
            </a:pPr>
            <a:r>
              <a:rPr lang="en-US" sz="3600" dirty="0">
                <a:cs typeface="Arial" panose="020B0604020202020204" pitchFamily="34" charset="0"/>
              </a:rPr>
              <a:t>Common Bidding Mistakes</a:t>
            </a:r>
          </a:p>
          <a:p>
            <a:pPr lvl="1">
              <a:buFont typeface="Wingdings" panose="05000000000000000000" pitchFamily="2" charset="2"/>
              <a:buChar char="§"/>
              <a:defRPr/>
            </a:pPr>
            <a:r>
              <a:rPr lang="en-US" sz="3600" dirty="0">
                <a:solidFill>
                  <a:srgbClr val="FFFF00"/>
                </a:solidFill>
                <a:cs typeface="Arial" panose="020B0604020202020204" pitchFamily="34" charset="0"/>
              </a:rPr>
              <a:t>Future Program Enhancements</a:t>
            </a:r>
          </a:p>
          <a:p>
            <a:pPr lvl="1">
              <a:buFont typeface="Wingdings" panose="05000000000000000000" pitchFamily="2" charset="2"/>
              <a:buChar char="§"/>
              <a:defRPr/>
            </a:pPr>
            <a:r>
              <a:rPr lang="en-US" sz="3600" dirty="0">
                <a:cs typeface="Arial" panose="020B0604020202020204" pitchFamily="34" charset="0"/>
              </a:rPr>
              <a:t>Questions</a:t>
            </a:r>
          </a:p>
          <a:p>
            <a:pPr lvl="1">
              <a:buFont typeface="Wingdings" panose="05000000000000000000" pitchFamily="2" charset="2"/>
              <a:buChar char="§"/>
              <a:defRPr/>
            </a:pPr>
            <a:endParaRPr lang="en-US" sz="3600" dirty="0">
              <a:cs typeface="Arial" panose="020B0604020202020204" pitchFamily="34" charset="0"/>
            </a:endParaRPr>
          </a:p>
        </p:txBody>
      </p:sp>
      <p:sp>
        <p:nvSpPr>
          <p:cNvPr id="5" name="TextBox 4">
            <a:extLst>
              <a:ext uri="{FF2B5EF4-FFF2-40B4-BE49-F238E27FC236}">
                <a16:creationId xmlns:a16="http://schemas.microsoft.com/office/drawing/2014/main" id="{690E96EB-1661-4F55-A748-8144A761D663}"/>
              </a:ext>
            </a:extLst>
          </p:cNvPr>
          <p:cNvSpPr txBox="1"/>
          <p:nvPr/>
        </p:nvSpPr>
        <p:spPr>
          <a:xfrm>
            <a:off x="11506200" y="632460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16</a:t>
            </a:r>
          </a:p>
        </p:txBody>
      </p:sp>
    </p:spTree>
    <p:extLst>
      <p:ext uri="{BB962C8B-B14F-4D97-AF65-F5344CB8AC3E}">
        <p14:creationId xmlns:p14="http://schemas.microsoft.com/office/powerpoint/2010/main" val="4282399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eaLnBrk="1" fontAlgn="auto" hangingPunct="1">
              <a:spcAft>
                <a:spcPts val="0"/>
              </a:spcAft>
              <a:defRPr/>
            </a:pPr>
            <a:r>
              <a:rPr lang="en-US" dirty="0">
                <a:latin typeface="Verdana" panose="020B0604030504040204" pitchFamily="34" charset="0"/>
              </a:rPr>
              <a:t>Agenda</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762000" y="1981200"/>
            <a:ext cx="9448800" cy="3276600"/>
          </a:xfrm>
        </p:spPr>
        <p:txBody>
          <a:bodyPr/>
          <a:lstStyle/>
          <a:p>
            <a:pPr lvl="1">
              <a:buFont typeface="Wingdings" panose="05000000000000000000" pitchFamily="2" charset="2"/>
              <a:buChar char="§"/>
              <a:defRPr/>
            </a:pPr>
            <a:r>
              <a:rPr lang="en-US" sz="3600" dirty="0">
                <a:cs typeface="Arial" panose="020B0604020202020204" pitchFamily="34" charset="0"/>
              </a:rPr>
              <a:t> Mission</a:t>
            </a:r>
          </a:p>
          <a:p>
            <a:pPr lvl="1">
              <a:buFont typeface="Wingdings" panose="05000000000000000000" pitchFamily="2" charset="2"/>
              <a:buChar char="§"/>
              <a:defRPr/>
            </a:pPr>
            <a:r>
              <a:rPr lang="en-US" sz="3600" dirty="0">
                <a:cs typeface="Arial" panose="020B0604020202020204" pitchFamily="34" charset="0"/>
              </a:rPr>
              <a:t>Programs &amp; Services</a:t>
            </a:r>
          </a:p>
          <a:p>
            <a:pPr lvl="1">
              <a:buFont typeface="Wingdings" panose="05000000000000000000" pitchFamily="2" charset="2"/>
              <a:buChar char="§"/>
              <a:defRPr/>
            </a:pPr>
            <a:r>
              <a:rPr lang="en-US" sz="3600" dirty="0">
                <a:cs typeface="Arial" panose="020B0604020202020204" pitchFamily="34" charset="0"/>
              </a:rPr>
              <a:t> Common Bidding Mistakes</a:t>
            </a:r>
          </a:p>
          <a:p>
            <a:pPr lvl="1">
              <a:buFont typeface="Wingdings" panose="05000000000000000000" pitchFamily="2" charset="2"/>
              <a:buChar char="§"/>
              <a:defRPr/>
            </a:pPr>
            <a:r>
              <a:rPr lang="en-US" sz="3600" dirty="0">
                <a:cs typeface="Arial" panose="020B0604020202020204" pitchFamily="34" charset="0"/>
              </a:rPr>
              <a:t>Future Program Enhancements</a:t>
            </a:r>
          </a:p>
          <a:p>
            <a:pPr lvl="1">
              <a:buFont typeface="Wingdings" panose="05000000000000000000" pitchFamily="2" charset="2"/>
              <a:buChar char="§"/>
              <a:defRPr/>
            </a:pPr>
            <a:r>
              <a:rPr lang="en-US" sz="3600" dirty="0">
                <a:cs typeface="Arial" panose="020B0604020202020204" pitchFamily="34" charset="0"/>
              </a:rPr>
              <a:t>Questions</a:t>
            </a:r>
          </a:p>
          <a:p>
            <a:pPr lvl="1">
              <a:buFont typeface="Wingdings" panose="05000000000000000000" pitchFamily="2" charset="2"/>
              <a:buChar char="§"/>
              <a:defRPr/>
            </a:pPr>
            <a:endParaRPr lang="en-US" sz="3600" dirty="0">
              <a:cs typeface="Arial" panose="020B0604020202020204" pitchFamily="34" charset="0"/>
            </a:endParaRPr>
          </a:p>
        </p:txBody>
      </p:sp>
      <p:sp>
        <p:nvSpPr>
          <p:cNvPr id="5" name="TextBox 4">
            <a:extLst>
              <a:ext uri="{FF2B5EF4-FFF2-40B4-BE49-F238E27FC236}">
                <a16:creationId xmlns:a16="http://schemas.microsoft.com/office/drawing/2014/main" id="{690E96EB-1661-4F55-A748-8144A761D663}"/>
              </a:ext>
            </a:extLst>
          </p:cNvPr>
          <p:cNvSpPr txBox="1"/>
          <p:nvPr/>
        </p:nvSpPr>
        <p:spPr>
          <a:xfrm>
            <a:off x="11506200" y="632460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2</a:t>
            </a:r>
          </a:p>
        </p:txBody>
      </p:sp>
    </p:spTree>
    <p:extLst>
      <p:ext uri="{BB962C8B-B14F-4D97-AF65-F5344CB8AC3E}">
        <p14:creationId xmlns:p14="http://schemas.microsoft.com/office/powerpoint/2010/main" val="4288961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eaLnBrk="1" fontAlgn="auto" hangingPunct="1">
              <a:spcAft>
                <a:spcPts val="0"/>
              </a:spcAft>
              <a:defRPr/>
            </a:pPr>
            <a:r>
              <a:rPr lang="en-US" dirty="0">
                <a:latin typeface="Verdana" panose="020B0604030504040204" pitchFamily="34" charset="0"/>
              </a:rPr>
              <a:t>Future Program Enhancements</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228600" y="1295400"/>
            <a:ext cx="11430000" cy="5410200"/>
          </a:xfrm>
        </p:spPr>
        <p:txBody>
          <a:bodyPr/>
          <a:lstStyle/>
          <a:p>
            <a:pPr marL="228600" lvl="1" indent="0">
              <a:buNone/>
              <a:defRPr/>
            </a:pPr>
            <a:endParaRPr lang="en-US" sz="3200" dirty="0">
              <a:cs typeface="Arial" panose="020B0604020202020204" pitchFamily="34" charset="0"/>
            </a:endParaRPr>
          </a:p>
          <a:p>
            <a:pPr marL="0" indent="0">
              <a:spcBef>
                <a:spcPts val="0"/>
              </a:spcBef>
              <a:buNone/>
              <a:defRPr/>
            </a:pPr>
            <a:endParaRPr lang="en-US" sz="3600" dirty="0">
              <a:cs typeface="Arial" panose="020B0604020202020204" pitchFamily="34" charset="0"/>
            </a:endParaRPr>
          </a:p>
        </p:txBody>
      </p:sp>
      <p:sp>
        <p:nvSpPr>
          <p:cNvPr id="5" name="TextBox 4">
            <a:extLst>
              <a:ext uri="{FF2B5EF4-FFF2-40B4-BE49-F238E27FC236}">
                <a16:creationId xmlns:a16="http://schemas.microsoft.com/office/drawing/2014/main" id="{690E96EB-1661-4F55-A748-8144A761D663}"/>
              </a:ext>
            </a:extLst>
          </p:cNvPr>
          <p:cNvSpPr txBox="1"/>
          <p:nvPr/>
        </p:nvSpPr>
        <p:spPr>
          <a:xfrm>
            <a:off x="11506200" y="632460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19</a:t>
            </a:r>
          </a:p>
        </p:txBody>
      </p:sp>
      <p:sp>
        <p:nvSpPr>
          <p:cNvPr id="2" name="TextBox 1">
            <a:extLst>
              <a:ext uri="{FF2B5EF4-FFF2-40B4-BE49-F238E27FC236}">
                <a16:creationId xmlns:a16="http://schemas.microsoft.com/office/drawing/2014/main" id="{9FF61365-DF13-D789-AD3D-9CDEF1756BE8}"/>
              </a:ext>
            </a:extLst>
          </p:cNvPr>
          <p:cNvSpPr txBox="1"/>
          <p:nvPr/>
        </p:nvSpPr>
        <p:spPr>
          <a:xfrm>
            <a:off x="1143000" y="1676400"/>
            <a:ext cx="10058400" cy="3539430"/>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chemeClr val="bg1"/>
                </a:solidFill>
              </a:rPr>
              <a:t>Disparity Study was completed in 2023, by Griffin &amp; Strong, PA</a:t>
            </a:r>
          </a:p>
          <a:p>
            <a:endParaRPr lang="en-US" sz="3200" b="1" dirty="0">
              <a:solidFill>
                <a:schemeClr val="bg1"/>
              </a:solidFill>
            </a:endParaRPr>
          </a:p>
          <a:p>
            <a:pPr marL="457200" indent="-457200">
              <a:buFont typeface="Arial" panose="020B0604020202020204" pitchFamily="34" charset="0"/>
              <a:buChar char="•"/>
            </a:pPr>
            <a:r>
              <a:rPr lang="en-US" sz="3200" b="1" dirty="0">
                <a:solidFill>
                  <a:schemeClr val="bg1"/>
                </a:solidFill>
              </a:rPr>
              <a:t>Recommendations included </a:t>
            </a:r>
          </a:p>
          <a:p>
            <a:pPr marL="914400" lvl="1" indent="-457200">
              <a:buFont typeface="Wingdings" panose="05000000000000000000" pitchFamily="2" charset="2"/>
              <a:buChar char="ü"/>
            </a:pPr>
            <a:r>
              <a:rPr lang="en-US" sz="3200" b="1" dirty="0">
                <a:solidFill>
                  <a:schemeClr val="bg1"/>
                </a:solidFill>
              </a:rPr>
              <a:t>Small Business Enterprise </a:t>
            </a:r>
          </a:p>
          <a:p>
            <a:pPr marL="914400" lvl="1" indent="-457200">
              <a:buFont typeface="Wingdings" panose="05000000000000000000" pitchFamily="2" charset="2"/>
              <a:buChar char="ü"/>
            </a:pPr>
            <a:r>
              <a:rPr lang="en-US" sz="3200" b="1" dirty="0">
                <a:solidFill>
                  <a:schemeClr val="bg1"/>
                </a:solidFill>
              </a:rPr>
              <a:t>Reciprocal Certification</a:t>
            </a:r>
          </a:p>
          <a:p>
            <a:pPr marL="914400" lvl="1" indent="-457200">
              <a:buFont typeface="Wingdings" panose="05000000000000000000" pitchFamily="2" charset="2"/>
              <a:buChar char="ü"/>
            </a:pPr>
            <a:r>
              <a:rPr lang="en-US" sz="3200" b="1" dirty="0">
                <a:solidFill>
                  <a:schemeClr val="bg1"/>
                </a:solidFill>
              </a:rPr>
              <a:t>Ordinance Enhancements</a:t>
            </a:r>
          </a:p>
        </p:txBody>
      </p:sp>
    </p:spTree>
    <p:extLst>
      <p:ext uri="{BB962C8B-B14F-4D97-AF65-F5344CB8AC3E}">
        <p14:creationId xmlns:p14="http://schemas.microsoft.com/office/powerpoint/2010/main" val="1140543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eaLnBrk="1" fontAlgn="auto" hangingPunct="1">
              <a:spcAft>
                <a:spcPts val="0"/>
              </a:spcAft>
              <a:defRPr/>
            </a:pPr>
            <a:r>
              <a:rPr lang="en-US" dirty="0">
                <a:latin typeface="Verdana" panose="020B0604030504040204" pitchFamily="34" charset="0"/>
              </a:rPr>
              <a:t>Agenda</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762000" y="1981200"/>
            <a:ext cx="9448800" cy="3505200"/>
          </a:xfrm>
        </p:spPr>
        <p:txBody>
          <a:bodyPr/>
          <a:lstStyle/>
          <a:p>
            <a:pPr lvl="1">
              <a:buFont typeface="Wingdings" panose="05000000000000000000" pitchFamily="2" charset="2"/>
              <a:buChar char="§"/>
              <a:defRPr/>
            </a:pPr>
            <a:r>
              <a:rPr lang="en-US" sz="3600" dirty="0">
                <a:cs typeface="Arial" panose="020B0604020202020204" pitchFamily="34" charset="0"/>
              </a:rPr>
              <a:t> Mission</a:t>
            </a:r>
          </a:p>
          <a:p>
            <a:pPr lvl="1">
              <a:buFont typeface="Wingdings" panose="05000000000000000000" pitchFamily="2" charset="2"/>
              <a:buChar char="§"/>
              <a:defRPr/>
            </a:pPr>
            <a:r>
              <a:rPr lang="en-US" sz="3600" dirty="0">
                <a:cs typeface="Arial" panose="020B0604020202020204" pitchFamily="34" charset="0"/>
              </a:rPr>
              <a:t>Programs &amp; Services</a:t>
            </a:r>
          </a:p>
          <a:p>
            <a:pPr lvl="1">
              <a:buFont typeface="Wingdings" panose="05000000000000000000" pitchFamily="2" charset="2"/>
              <a:buChar char="§"/>
              <a:defRPr/>
            </a:pPr>
            <a:r>
              <a:rPr lang="en-US" sz="3600" dirty="0">
                <a:cs typeface="Arial" panose="020B0604020202020204" pitchFamily="34" charset="0"/>
              </a:rPr>
              <a:t>Common Bidding Mistakes</a:t>
            </a:r>
          </a:p>
          <a:p>
            <a:pPr lvl="1">
              <a:buFont typeface="Wingdings" panose="05000000000000000000" pitchFamily="2" charset="2"/>
              <a:buChar char="§"/>
              <a:defRPr/>
            </a:pPr>
            <a:r>
              <a:rPr lang="en-US" sz="3600" dirty="0">
                <a:cs typeface="Arial" panose="020B0604020202020204" pitchFamily="34" charset="0"/>
              </a:rPr>
              <a:t>Future Program Enhancements</a:t>
            </a:r>
          </a:p>
          <a:p>
            <a:pPr lvl="1">
              <a:buFont typeface="Wingdings" panose="05000000000000000000" pitchFamily="2" charset="2"/>
              <a:buChar char="§"/>
              <a:defRPr/>
            </a:pPr>
            <a:r>
              <a:rPr lang="en-US" sz="3600" dirty="0">
                <a:solidFill>
                  <a:srgbClr val="FFFF00"/>
                </a:solidFill>
                <a:cs typeface="Arial" panose="020B0604020202020204" pitchFamily="34" charset="0"/>
              </a:rPr>
              <a:t>Questions</a:t>
            </a:r>
          </a:p>
          <a:p>
            <a:pPr lvl="1">
              <a:buFont typeface="Wingdings" panose="05000000000000000000" pitchFamily="2" charset="2"/>
              <a:buChar char="§"/>
              <a:defRPr/>
            </a:pPr>
            <a:endParaRPr lang="en-US" sz="3600" dirty="0">
              <a:cs typeface="Arial" panose="020B0604020202020204" pitchFamily="34" charset="0"/>
            </a:endParaRPr>
          </a:p>
        </p:txBody>
      </p:sp>
      <p:sp>
        <p:nvSpPr>
          <p:cNvPr id="5" name="TextBox 4">
            <a:extLst>
              <a:ext uri="{FF2B5EF4-FFF2-40B4-BE49-F238E27FC236}">
                <a16:creationId xmlns:a16="http://schemas.microsoft.com/office/drawing/2014/main" id="{690E96EB-1661-4F55-A748-8144A761D663}"/>
              </a:ext>
            </a:extLst>
          </p:cNvPr>
          <p:cNvSpPr txBox="1"/>
          <p:nvPr/>
        </p:nvSpPr>
        <p:spPr>
          <a:xfrm>
            <a:off x="11506200" y="632460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16</a:t>
            </a:r>
          </a:p>
        </p:txBody>
      </p:sp>
    </p:spTree>
    <p:extLst>
      <p:ext uri="{BB962C8B-B14F-4D97-AF65-F5344CB8AC3E}">
        <p14:creationId xmlns:p14="http://schemas.microsoft.com/office/powerpoint/2010/main" val="3886737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38382-82A5-4064-8BCB-8B5393DFDD0E}"/>
              </a:ext>
            </a:extLst>
          </p:cNvPr>
          <p:cNvSpPr>
            <a:spLocks noGrp="1"/>
          </p:cNvSpPr>
          <p:nvPr>
            <p:ph type="ctrTitle"/>
          </p:nvPr>
        </p:nvSpPr>
        <p:spPr>
          <a:xfrm>
            <a:off x="37289" y="4572000"/>
            <a:ext cx="12115800" cy="1945888"/>
          </a:xfrm>
        </p:spPr>
        <p:txBody>
          <a:bodyPr/>
          <a:lstStyle/>
          <a:p>
            <a:pPr eaLnBrk="1" fontAlgn="auto" hangingPunct="1">
              <a:spcAft>
                <a:spcPts val="0"/>
              </a:spcAft>
              <a:defRPr/>
            </a:pPr>
            <a:r>
              <a:rPr kumimoji="0" lang="en-US" sz="2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j-ea"/>
                <a:cs typeface="+mj-cs"/>
              </a:rPr>
              <a:t>Q</a:t>
            </a:r>
            <a:r>
              <a:rPr lang="en-US" sz="2800" kern="0" dirty="0" err="1">
                <a:solidFill>
                  <a:srgbClr val="FFFFFF"/>
                </a:solidFill>
                <a:effectLst>
                  <a:outerShdw blurRad="38100" dist="38100" dir="2700000" algn="tl">
                    <a:srgbClr val="000000"/>
                  </a:outerShdw>
                </a:effectLst>
                <a:latin typeface="Tahoma"/>
                <a:ea typeface="+mj-ea"/>
                <a:cs typeface="+mj-cs"/>
              </a:rPr>
              <a:t>uestions</a:t>
            </a:r>
            <a:r>
              <a:rPr lang="en-US" sz="2800" kern="0" dirty="0">
                <a:solidFill>
                  <a:srgbClr val="FFFFFF"/>
                </a:solidFill>
                <a:effectLst>
                  <a:outerShdw blurRad="38100" dist="38100" dir="2700000" algn="tl">
                    <a:srgbClr val="000000"/>
                  </a:outerShdw>
                </a:effectLst>
                <a:latin typeface="Tahoma"/>
                <a:ea typeface="+mj-ea"/>
                <a:cs typeface="+mj-cs"/>
              </a:rPr>
              <a:t>?</a:t>
            </a:r>
            <a:br>
              <a:rPr lang="en-US" sz="2800" kern="0" dirty="0">
                <a:solidFill>
                  <a:srgbClr val="FFFFFF"/>
                </a:solidFill>
                <a:effectLst>
                  <a:outerShdw blurRad="38100" dist="38100" dir="2700000" algn="tl">
                    <a:srgbClr val="000000"/>
                  </a:outerShdw>
                </a:effectLst>
                <a:latin typeface="Tahoma"/>
                <a:ea typeface="+mj-ea"/>
                <a:cs typeface="+mj-cs"/>
              </a:rPr>
            </a:br>
            <a:br>
              <a:rPr lang="en-US" sz="2800" kern="0" dirty="0">
                <a:solidFill>
                  <a:srgbClr val="FFFFFF"/>
                </a:solidFill>
                <a:effectLst>
                  <a:outerShdw blurRad="38100" dist="38100" dir="2700000" algn="tl">
                    <a:srgbClr val="000000"/>
                  </a:outerShdw>
                </a:effectLst>
                <a:latin typeface="Tahoma"/>
                <a:ea typeface="+mj-ea"/>
                <a:cs typeface="+mj-cs"/>
              </a:rPr>
            </a:br>
            <a:r>
              <a:rPr lang="en-US" sz="2800" b="0" kern="0" dirty="0">
                <a:solidFill>
                  <a:srgbClr val="FFFFFF"/>
                </a:solidFill>
                <a:effectLst/>
                <a:latin typeface="Tahoma"/>
                <a:ea typeface="+mj-ea"/>
                <a:cs typeface="+mj-cs"/>
              </a:rPr>
              <a:t>BusinessDevelopment@ocfl.net</a:t>
            </a:r>
            <a:br>
              <a:rPr lang="en-US" sz="2800" kern="0" dirty="0">
                <a:solidFill>
                  <a:srgbClr val="FFFFFF"/>
                </a:solidFill>
                <a:effectLst>
                  <a:outerShdw blurRad="38100" dist="38100" dir="2700000" algn="tl">
                    <a:srgbClr val="000000"/>
                  </a:outerShdw>
                </a:effectLst>
                <a:latin typeface="Tahoma"/>
                <a:ea typeface="+mj-ea"/>
                <a:cs typeface="+mj-cs"/>
              </a:rPr>
            </a:br>
            <a:r>
              <a:rPr lang="en-US" sz="2800" b="0" kern="0" dirty="0">
                <a:solidFill>
                  <a:srgbClr val="FFFFFF"/>
                </a:solidFill>
                <a:effectLst/>
                <a:latin typeface="Tahoma"/>
                <a:ea typeface="+mj-ea"/>
                <a:cs typeface="+mj-cs"/>
              </a:rPr>
              <a:t>https://www.ocfl.net/VendorServices/MinorityVendors.aspx</a:t>
            </a:r>
            <a:endParaRPr lang="en-US" sz="3200" b="0" dirty="0">
              <a:effectLst/>
              <a:latin typeface="Century Gothic" pitchFamily="34" charset="0"/>
            </a:endParaRPr>
          </a:p>
        </p:txBody>
      </p:sp>
      <p:sp>
        <p:nvSpPr>
          <p:cNvPr id="5" name="Subtitle 4">
            <a:extLst>
              <a:ext uri="{FF2B5EF4-FFF2-40B4-BE49-F238E27FC236}">
                <a16:creationId xmlns:a16="http://schemas.microsoft.com/office/drawing/2014/main" id="{58E28F9E-DAB6-4939-AA5B-0D5C6C245DE6}"/>
              </a:ext>
            </a:extLst>
          </p:cNvPr>
          <p:cNvSpPr>
            <a:spLocks noGrp="1"/>
          </p:cNvSpPr>
          <p:nvPr>
            <p:ph type="subTitle" idx="1"/>
          </p:nvPr>
        </p:nvSpPr>
        <p:spPr>
          <a:xfrm>
            <a:off x="1828800" y="1189704"/>
            <a:ext cx="8534400" cy="486696"/>
          </a:xfrm>
        </p:spPr>
        <p:txBody>
          <a:bodyPr/>
          <a:lstStyle/>
          <a:p>
            <a:r>
              <a:rPr lang="en-US" sz="3200" dirty="0"/>
              <a:t>Business Development Division</a:t>
            </a:r>
          </a:p>
        </p:txBody>
      </p:sp>
      <p:sp>
        <p:nvSpPr>
          <p:cNvPr id="3" name="Title 1">
            <a:extLst>
              <a:ext uri="{FF2B5EF4-FFF2-40B4-BE49-F238E27FC236}">
                <a16:creationId xmlns:a16="http://schemas.microsoft.com/office/drawing/2014/main" id="{756F8431-7686-3BC1-1E23-5E3613B6F34B}"/>
              </a:ext>
            </a:extLst>
          </p:cNvPr>
          <p:cNvSpPr txBox="1">
            <a:spLocks/>
          </p:cNvSpPr>
          <p:nvPr/>
        </p:nvSpPr>
        <p:spPr>
          <a:xfrm>
            <a:off x="914400" y="1895138"/>
            <a:ext cx="10363200" cy="1152862"/>
          </a:xfrm>
          <a:prstGeom prst="rect">
            <a:avLst/>
          </a:prstGeom>
        </p:spPr>
        <p:txBody>
          <a:bodyPr vert="horz" lIns="91440" tIns="45720" rIns="91440" bIns="45720" rtlCol="0" anchor="ctr">
            <a:noAutofit/>
          </a:bodyPr>
          <a:lstStyle>
            <a:lvl1pPr algn="ctr" rtl="0" eaLnBrk="0" fontAlgn="base" hangingPunct="0">
              <a:spcBef>
                <a:spcPct val="0"/>
              </a:spcBef>
              <a:spcAft>
                <a:spcPct val="0"/>
              </a:spcAft>
              <a:defRPr sz="4400" b="1" kern="1200" baseline="0">
                <a:solidFill>
                  <a:srgbClr val="FFEB4B"/>
                </a:solidFill>
                <a:effectLst>
                  <a:outerShdw blurRad="38100" dist="38100" dir="2700000" algn="tl">
                    <a:srgbClr val="000000">
                      <a:alpha val="43137"/>
                    </a:srgbClr>
                  </a:outerShdw>
                </a:effectLst>
                <a:latin typeface="+mj-lt"/>
                <a:ea typeface="Verdana" pitchFamily="34" charset="0"/>
                <a:cs typeface="Verdana" pitchFamily="34" charset="0"/>
              </a:defRPr>
            </a:lvl1pPr>
            <a:lvl2pPr algn="l" rtl="0" eaLnBrk="0" fontAlgn="base" hangingPunct="0">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2pPr>
            <a:lvl3pPr algn="l" rtl="0" eaLnBrk="0" fontAlgn="base" hangingPunct="0">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3pPr>
            <a:lvl4pPr algn="l" rtl="0" eaLnBrk="0" fontAlgn="base" hangingPunct="0">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4pPr>
            <a:lvl5pPr algn="l" rtl="0" eaLnBrk="0" fontAlgn="base" hangingPunct="0">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5pPr>
            <a:lvl6pPr marL="457200" algn="l" rtl="0" fontAlgn="base">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6pPr>
            <a:lvl7pPr marL="914400" algn="l" rtl="0" fontAlgn="base">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7pPr>
            <a:lvl8pPr marL="1371600" algn="l" rtl="0" fontAlgn="base">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8pPr>
            <a:lvl9pPr marL="1828800" algn="l" rtl="0" fontAlgn="base">
              <a:spcBef>
                <a:spcPct val="0"/>
              </a:spcBef>
              <a:spcAft>
                <a:spcPct val="0"/>
              </a:spcAft>
              <a:defRPr sz="4000" b="1">
                <a:solidFill>
                  <a:srgbClr val="FFEB4B"/>
                </a:solidFill>
                <a:latin typeface="Century Gothic" panose="020B0502020202020204" pitchFamily="34" charset="0"/>
                <a:ea typeface="Verdana" panose="020B0604030504040204" pitchFamily="34" charset="0"/>
                <a:cs typeface="Verdana" panose="020B0604030504040204" pitchFamily="34" charset="0"/>
              </a:defRPr>
            </a:lvl9pPr>
          </a:lstStyle>
          <a:p>
            <a:pPr eaLnBrk="1" fontAlgn="auto" hangingPunct="1">
              <a:spcAft>
                <a:spcPts val="0"/>
              </a:spcAft>
              <a:defRPr/>
            </a:pPr>
            <a:br>
              <a:rPr lang="en-US" sz="2800" kern="0" dirty="0">
                <a:solidFill>
                  <a:srgbClr val="FFFFFF"/>
                </a:solidFill>
                <a:effectLst>
                  <a:outerShdw blurRad="38100" dist="38100" dir="2700000" algn="tl">
                    <a:srgbClr val="000000"/>
                  </a:outerShdw>
                </a:effectLst>
                <a:latin typeface="Tahoma"/>
                <a:ea typeface="+mj-ea"/>
                <a:cs typeface="+mj-cs"/>
              </a:rPr>
            </a:br>
            <a:r>
              <a:rPr lang="en-US" sz="2800" kern="0" dirty="0">
                <a:solidFill>
                  <a:srgbClr val="FFFFFF"/>
                </a:solidFill>
                <a:effectLst>
                  <a:outerShdw blurRad="38100" dist="38100" dir="2700000" algn="tl">
                    <a:srgbClr val="000000"/>
                  </a:outerShdw>
                </a:effectLst>
                <a:latin typeface="Tahoma"/>
                <a:ea typeface="+mj-ea"/>
                <a:cs typeface="+mj-cs"/>
              </a:rPr>
              <a:t>Orange County Contracting Academy</a:t>
            </a:r>
            <a:br>
              <a:rPr lang="en-US" sz="2800" kern="0" dirty="0">
                <a:solidFill>
                  <a:srgbClr val="FFFFFF"/>
                </a:solidFill>
                <a:effectLst>
                  <a:outerShdw blurRad="38100" dist="38100" dir="2700000" algn="tl">
                    <a:srgbClr val="000000"/>
                  </a:outerShdw>
                </a:effectLst>
                <a:latin typeface="Tahoma"/>
                <a:ea typeface="+mj-ea"/>
                <a:cs typeface="+mj-cs"/>
              </a:rPr>
            </a:br>
            <a:endParaRPr lang="en-US" sz="3200" dirty="0">
              <a:latin typeface="Century Gothic" pitchFamily="34" charset="0"/>
            </a:endParaRPr>
          </a:p>
        </p:txBody>
      </p:sp>
      <p:pic>
        <p:nvPicPr>
          <p:cNvPr id="7" name="Picture 6">
            <a:extLst>
              <a:ext uri="{FF2B5EF4-FFF2-40B4-BE49-F238E27FC236}">
                <a16:creationId xmlns:a16="http://schemas.microsoft.com/office/drawing/2014/main" id="{04D1B86F-2453-AF99-6251-B93FA79F6D14}"/>
              </a:ext>
            </a:extLst>
          </p:cNvPr>
          <p:cNvPicPr>
            <a:picLocks noChangeAspect="1"/>
          </p:cNvPicPr>
          <p:nvPr/>
        </p:nvPicPr>
        <p:blipFill>
          <a:blip r:embed="rId3"/>
          <a:stretch>
            <a:fillRect/>
          </a:stretch>
        </p:blipFill>
        <p:spPr>
          <a:xfrm>
            <a:off x="4876800" y="2895600"/>
            <a:ext cx="1981200" cy="1546303"/>
          </a:xfrm>
          <a:prstGeom prst="rect">
            <a:avLst/>
          </a:prstGeom>
        </p:spPr>
      </p:pic>
    </p:spTree>
    <p:extLst>
      <p:ext uri="{BB962C8B-B14F-4D97-AF65-F5344CB8AC3E}">
        <p14:creationId xmlns:p14="http://schemas.microsoft.com/office/powerpoint/2010/main" val="3807303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eaLnBrk="1" fontAlgn="auto" hangingPunct="1">
              <a:spcAft>
                <a:spcPts val="0"/>
              </a:spcAft>
              <a:defRPr/>
            </a:pPr>
            <a:r>
              <a:rPr lang="en-US" dirty="0">
                <a:latin typeface="Verdana" panose="020B0604030504040204" pitchFamily="34" charset="0"/>
              </a:rPr>
              <a:t>Agenda</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762000" y="1981200"/>
            <a:ext cx="9448800" cy="3733800"/>
          </a:xfrm>
        </p:spPr>
        <p:txBody>
          <a:bodyPr/>
          <a:lstStyle/>
          <a:p>
            <a:pPr lvl="1">
              <a:buFont typeface="Wingdings" panose="05000000000000000000" pitchFamily="2" charset="2"/>
              <a:buChar char="§"/>
              <a:defRPr/>
            </a:pPr>
            <a:r>
              <a:rPr lang="en-US" sz="3600" dirty="0">
                <a:cs typeface="Arial" panose="020B0604020202020204" pitchFamily="34" charset="0"/>
              </a:rPr>
              <a:t> </a:t>
            </a:r>
            <a:r>
              <a:rPr lang="en-US" sz="3600" dirty="0">
                <a:solidFill>
                  <a:srgbClr val="FFFF00"/>
                </a:solidFill>
                <a:cs typeface="Arial" panose="020B0604020202020204" pitchFamily="34" charset="0"/>
              </a:rPr>
              <a:t>Mission</a:t>
            </a:r>
          </a:p>
          <a:p>
            <a:pPr lvl="1">
              <a:buFont typeface="Wingdings" panose="05000000000000000000" pitchFamily="2" charset="2"/>
              <a:buChar char="§"/>
              <a:defRPr/>
            </a:pPr>
            <a:r>
              <a:rPr lang="en-US" sz="3600" dirty="0">
                <a:cs typeface="Arial" panose="020B0604020202020204" pitchFamily="34" charset="0"/>
              </a:rPr>
              <a:t>Programs &amp; Services</a:t>
            </a:r>
          </a:p>
          <a:p>
            <a:pPr lvl="1">
              <a:buFont typeface="Wingdings" panose="05000000000000000000" pitchFamily="2" charset="2"/>
              <a:buChar char="§"/>
              <a:defRPr/>
            </a:pPr>
            <a:r>
              <a:rPr lang="en-US" sz="3600" dirty="0">
                <a:cs typeface="Arial" panose="020B0604020202020204" pitchFamily="34" charset="0"/>
              </a:rPr>
              <a:t>Common Bidding Mistakes</a:t>
            </a:r>
          </a:p>
          <a:p>
            <a:pPr lvl="1">
              <a:buFont typeface="Wingdings" panose="05000000000000000000" pitchFamily="2" charset="2"/>
              <a:buChar char="§"/>
              <a:defRPr/>
            </a:pPr>
            <a:r>
              <a:rPr lang="en-US" sz="3600" dirty="0">
                <a:cs typeface="Arial" panose="020B0604020202020204" pitchFamily="34" charset="0"/>
              </a:rPr>
              <a:t>Future Program Enhancements</a:t>
            </a:r>
          </a:p>
          <a:p>
            <a:pPr lvl="1">
              <a:buFont typeface="Wingdings" panose="05000000000000000000" pitchFamily="2" charset="2"/>
              <a:buChar char="§"/>
              <a:defRPr/>
            </a:pPr>
            <a:r>
              <a:rPr lang="en-US" sz="3600" dirty="0">
                <a:cs typeface="Arial" panose="020B0604020202020204" pitchFamily="34" charset="0"/>
              </a:rPr>
              <a:t>Questions</a:t>
            </a:r>
          </a:p>
          <a:p>
            <a:pPr lvl="1">
              <a:buFont typeface="Wingdings" panose="05000000000000000000" pitchFamily="2" charset="2"/>
              <a:buChar char="§"/>
              <a:defRPr/>
            </a:pPr>
            <a:endParaRPr lang="en-US" sz="3600" dirty="0">
              <a:cs typeface="Arial" panose="020B0604020202020204" pitchFamily="34" charset="0"/>
            </a:endParaRPr>
          </a:p>
        </p:txBody>
      </p:sp>
      <p:sp>
        <p:nvSpPr>
          <p:cNvPr id="5" name="TextBox 4">
            <a:extLst>
              <a:ext uri="{FF2B5EF4-FFF2-40B4-BE49-F238E27FC236}">
                <a16:creationId xmlns:a16="http://schemas.microsoft.com/office/drawing/2014/main" id="{690E96EB-1661-4F55-A748-8144A761D663}"/>
              </a:ext>
            </a:extLst>
          </p:cNvPr>
          <p:cNvSpPr txBox="1"/>
          <p:nvPr/>
        </p:nvSpPr>
        <p:spPr>
          <a:xfrm>
            <a:off x="11506200" y="632460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3</a:t>
            </a:r>
          </a:p>
        </p:txBody>
      </p:sp>
    </p:spTree>
    <p:extLst>
      <p:ext uri="{BB962C8B-B14F-4D97-AF65-F5344CB8AC3E}">
        <p14:creationId xmlns:p14="http://schemas.microsoft.com/office/powerpoint/2010/main" val="2138191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eaLnBrk="1" fontAlgn="auto" hangingPunct="1">
              <a:spcAft>
                <a:spcPts val="0"/>
              </a:spcAft>
              <a:defRPr/>
            </a:pPr>
            <a:r>
              <a:rPr lang="en-US" dirty="0">
                <a:latin typeface="Verdana" panose="020B0604030504040204" pitchFamily="34" charset="0"/>
              </a:rPr>
              <a:t>Mission</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533400" y="1600200"/>
            <a:ext cx="9448800" cy="2438400"/>
          </a:xfrm>
        </p:spPr>
        <p:txBody>
          <a:bodyPr/>
          <a:lstStyle/>
          <a:p>
            <a:pPr>
              <a:buFont typeface="Arial" panose="020B0604020202020204" pitchFamily="34" charset="0"/>
              <a:buChar char="•"/>
              <a:defRPr/>
            </a:pPr>
            <a:r>
              <a:rPr lang="en-US" sz="3600" dirty="0">
                <a:cs typeface="Arial" panose="020B0604020202020204" pitchFamily="34" charset="0"/>
              </a:rPr>
              <a:t>To promote the participation in and award of contracts to minority and women business enterprises in accordance with the M/WBE Ordinance.</a:t>
            </a:r>
          </a:p>
        </p:txBody>
      </p:sp>
      <p:sp>
        <p:nvSpPr>
          <p:cNvPr id="5" name="TextBox 4">
            <a:extLst>
              <a:ext uri="{FF2B5EF4-FFF2-40B4-BE49-F238E27FC236}">
                <a16:creationId xmlns:a16="http://schemas.microsoft.com/office/drawing/2014/main" id="{690E96EB-1661-4F55-A748-8144A761D663}"/>
              </a:ext>
            </a:extLst>
          </p:cNvPr>
          <p:cNvSpPr txBox="1"/>
          <p:nvPr/>
        </p:nvSpPr>
        <p:spPr>
          <a:xfrm>
            <a:off x="11506200" y="632460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4</a:t>
            </a:r>
          </a:p>
        </p:txBody>
      </p:sp>
    </p:spTree>
    <p:extLst>
      <p:ext uri="{BB962C8B-B14F-4D97-AF65-F5344CB8AC3E}">
        <p14:creationId xmlns:p14="http://schemas.microsoft.com/office/powerpoint/2010/main" val="3189007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eaLnBrk="1" fontAlgn="auto" hangingPunct="1">
              <a:spcAft>
                <a:spcPts val="0"/>
              </a:spcAft>
              <a:defRPr/>
            </a:pPr>
            <a:r>
              <a:rPr lang="en-US" dirty="0">
                <a:latin typeface="Verdana" panose="020B0604030504040204" pitchFamily="34" charset="0"/>
              </a:rPr>
              <a:t>Agenda</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762000" y="1981200"/>
            <a:ext cx="9448800" cy="3505200"/>
          </a:xfrm>
        </p:spPr>
        <p:txBody>
          <a:bodyPr/>
          <a:lstStyle/>
          <a:p>
            <a:pPr lvl="1">
              <a:buFont typeface="Wingdings" panose="05000000000000000000" pitchFamily="2" charset="2"/>
              <a:buChar char="§"/>
              <a:defRPr/>
            </a:pPr>
            <a:r>
              <a:rPr lang="en-US" sz="3600" dirty="0">
                <a:cs typeface="Arial" panose="020B0604020202020204" pitchFamily="34" charset="0"/>
              </a:rPr>
              <a:t> Mission</a:t>
            </a:r>
          </a:p>
          <a:p>
            <a:pPr lvl="1">
              <a:buFont typeface="Wingdings" panose="05000000000000000000" pitchFamily="2" charset="2"/>
              <a:buChar char="§"/>
              <a:defRPr/>
            </a:pPr>
            <a:r>
              <a:rPr lang="en-US" sz="3600" dirty="0">
                <a:solidFill>
                  <a:srgbClr val="FFFF00"/>
                </a:solidFill>
                <a:cs typeface="Arial" panose="020B0604020202020204" pitchFamily="34" charset="0"/>
              </a:rPr>
              <a:t>Programs &amp; Services</a:t>
            </a:r>
          </a:p>
          <a:p>
            <a:pPr lvl="1">
              <a:buFont typeface="Wingdings" panose="05000000000000000000" pitchFamily="2" charset="2"/>
              <a:buChar char="§"/>
              <a:defRPr/>
            </a:pPr>
            <a:r>
              <a:rPr lang="en-US" sz="3600" dirty="0">
                <a:cs typeface="Arial" panose="020B0604020202020204" pitchFamily="34" charset="0"/>
              </a:rPr>
              <a:t>Common Bidding Mistakes</a:t>
            </a:r>
          </a:p>
          <a:p>
            <a:pPr lvl="1">
              <a:buFont typeface="Wingdings" panose="05000000000000000000" pitchFamily="2" charset="2"/>
              <a:buChar char="§"/>
              <a:defRPr/>
            </a:pPr>
            <a:r>
              <a:rPr lang="en-US" sz="3600" dirty="0">
                <a:cs typeface="Arial" panose="020B0604020202020204" pitchFamily="34" charset="0"/>
              </a:rPr>
              <a:t>Future Program Enhancements</a:t>
            </a:r>
          </a:p>
          <a:p>
            <a:pPr lvl="1">
              <a:buFont typeface="Wingdings" panose="05000000000000000000" pitchFamily="2" charset="2"/>
              <a:buChar char="§"/>
              <a:defRPr/>
            </a:pPr>
            <a:r>
              <a:rPr lang="en-US" sz="3600" dirty="0">
                <a:cs typeface="Arial" panose="020B0604020202020204" pitchFamily="34" charset="0"/>
              </a:rPr>
              <a:t>Questions</a:t>
            </a:r>
          </a:p>
          <a:p>
            <a:pPr lvl="1">
              <a:buFont typeface="Wingdings" panose="05000000000000000000" pitchFamily="2" charset="2"/>
              <a:buChar char="§"/>
              <a:defRPr/>
            </a:pPr>
            <a:endParaRPr lang="en-US" sz="3600" dirty="0">
              <a:cs typeface="Arial" panose="020B0604020202020204" pitchFamily="34" charset="0"/>
            </a:endParaRPr>
          </a:p>
        </p:txBody>
      </p:sp>
      <p:sp>
        <p:nvSpPr>
          <p:cNvPr id="5" name="TextBox 4">
            <a:extLst>
              <a:ext uri="{FF2B5EF4-FFF2-40B4-BE49-F238E27FC236}">
                <a16:creationId xmlns:a16="http://schemas.microsoft.com/office/drawing/2014/main" id="{690E96EB-1661-4F55-A748-8144A761D663}"/>
              </a:ext>
            </a:extLst>
          </p:cNvPr>
          <p:cNvSpPr txBox="1"/>
          <p:nvPr/>
        </p:nvSpPr>
        <p:spPr>
          <a:xfrm>
            <a:off x="11506200" y="632460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5</a:t>
            </a:r>
          </a:p>
        </p:txBody>
      </p:sp>
    </p:spTree>
    <p:extLst>
      <p:ext uri="{BB962C8B-B14F-4D97-AF65-F5344CB8AC3E}">
        <p14:creationId xmlns:p14="http://schemas.microsoft.com/office/powerpoint/2010/main" val="386320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eaLnBrk="1" fontAlgn="auto" hangingPunct="1">
              <a:spcAft>
                <a:spcPts val="0"/>
              </a:spcAft>
              <a:defRPr/>
            </a:pPr>
            <a:r>
              <a:rPr lang="en-US" dirty="0">
                <a:latin typeface="Verdana" panose="020B0604030504040204" pitchFamily="34" charset="0"/>
              </a:rPr>
              <a:t>Program &amp; Services</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533400" y="1600200"/>
            <a:ext cx="9404991" cy="4572000"/>
          </a:xfrm>
        </p:spPr>
        <p:txBody>
          <a:bodyPr/>
          <a:lstStyle/>
          <a:p>
            <a:pPr>
              <a:buFont typeface="Arial" panose="020B0604020202020204" pitchFamily="34" charset="0"/>
              <a:buChar char="•"/>
              <a:defRPr/>
            </a:pPr>
            <a:r>
              <a:rPr lang="en-US" sz="3600" dirty="0">
                <a:cs typeface="Arial" panose="020B0604020202020204" pitchFamily="34" charset="0"/>
              </a:rPr>
              <a:t>Certification of Minority and Women-owned Businesses in the Orlando MSA</a:t>
            </a:r>
          </a:p>
          <a:p>
            <a:pPr>
              <a:buFont typeface="Arial" panose="020B0604020202020204" pitchFamily="34" charset="0"/>
              <a:buChar char="•"/>
              <a:defRPr/>
            </a:pPr>
            <a:endParaRPr lang="en-US" sz="3600" dirty="0">
              <a:cs typeface="Arial" panose="020B0604020202020204" pitchFamily="34" charset="0"/>
            </a:endParaRPr>
          </a:p>
          <a:p>
            <a:pPr>
              <a:buFont typeface="Arial" panose="020B0604020202020204" pitchFamily="34" charset="0"/>
              <a:buChar char="•"/>
              <a:defRPr/>
            </a:pPr>
            <a:r>
              <a:rPr lang="en-US" sz="3600" dirty="0">
                <a:cs typeface="Arial" panose="020B0604020202020204" pitchFamily="34" charset="0"/>
              </a:rPr>
              <a:t>Registration of Service-Disabled Veteran (SDV)</a:t>
            </a:r>
          </a:p>
          <a:p>
            <a:pPr marL="0" indent="0">
              <a:buNone/>
              <a:defRPr/>
            </a:pPr>
            <a:r>
              <a:rPr lang="en-US" sz="3600" dirty="0">
                <a:cs typeface="Arial" panose="020B0604020202020204" pitchFamily="34" charset="0"/>
              </a:rPr>
              <a:t>  Businesses</a:t>
            </a:r>
          </a:p>
        </p:txBody>
      </p:sp>
      <p:pic>
        <p:nvPicPr>
          <p:cNvPr id="10" name="Picture 3">
            <a:extLst>
              <a:ext uri="{FF2B5EF4-FFF2-40B4-BE49-F238E27FC236}">
                <a16:creationId xmlns:a16="http://schemas.microsoft.com/office/drawing/2014/main" id="{6351A6DD-360B-47AE-8D10-8D47370816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2200" y="1530706"/>
            <a:ext cx="1937391" cy="504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90E96EB-1661-4F55-A748-8144A761D663}"/>
              </a:ext>
            </a:extLst>
          </p:cNvPr>
          <p:cNvSpPr txBox="1"/>
          <p:nvPr/>
        </p:nvSpPr>
        <p:spPr>
          <a:xfrm>
            <a:off x="11506200" y="632460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6</a:t>
            </a:r>
          </a:p>
        </p:txBody>
      </p:sp>
    </p:spTree>
    <p:extLst>
      <p:ext uri="{BB962C8B-B14F-4D97-AF65-F5344CB8AC3E}">
        <p14:creationId xmlns:p14="http://schemas.microsoft.com/office/powerpoint/2010/main" val="46633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eaLnBrk="1" fontAlgn="auto" hangingPunct="1">
              <a:spcAft>
                <a:spcPts val="0"/>
              </a:spcAft>
              <a:defRPr/>
            </a:pPr>
            <a:r>
              <a:rPr lang="en-US" dirty="0">
                <a:latin typeface="Verdana" panose="020B0604030504040204" pitchFamily="34" charset="0"/>
              </a:rPr>
              <a:t>Programs &amp; Services</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533400" y="1600200"/>
            <a:ext cx="10439400" cy="4876800"/>
          </a:xfrm>
        </p:spPr>
        <p:txBody>
          <a:bodyPr/>
          <a:lstStyle/>
          <a:p>
            <a:pPr>
              <a:buFont typeface="Arial" panose="020B0604020202020204" pitchFamily="34" charset="0"/>
              <a:buChar char="•"/>
              <a:defRPr/>
            </a:pPr>
            <a:r>
              <a:rPr lang="en-US" sz="3600" dirty="0">
                <a:cs typeface="Arial" panose="020B0604020202020204" pitchFamily="34" charset="0"/>
              </a:rPr>
              <a:t>On-line certification using B2GNOW</a:t>
            </a:r>
          </a:p>
          <a:p>
            <a:pPr>
              <a:buFont typeface="Arial" panose="020B0604020202020204" pitchFamily="34" charset="0"/>
              <a:buChar char="•"/>
              <a:defRPr/>
            </a:pPr>
            <a:endParaRPr lang="en-US" sz="3600" dirty="0">
              <a:cs typeface="Arial" panose="020B0604020202020204" pitchFamily="34" charset="0"/>
            </a:endParaRPr>
          </a:p>
          <a:p>
            <a:pPr>
              <a:buFont typeface="Arial" panose="020B0604020202020204" pitchFamily="34" charset="0"/>
              <a:buChar char="•"/>
              <a:defRPr/>
            </a:pPr>
            <a:endParaRPr lang="en-US" sz="3600" dirty="0">
              <a:cs typeface="Arial" panose="020B0604020202020204" pitchFamily="34" charset="0"/>
            </a:endParaRPr>
          </a:p>
          <a:p>
            <a:pPr>
              <a:buFont typeface="Arial" panose="020B0604020202020204" pitchFamily="34" charset="0"/>
              <a:buChar char="•"/>
              <a:defRPr/>
            </a:pPr>
            <a:endParaRPr lang="en-US" sz="3600" dirty="0">
              <a:cs typeface="Arial" panose="020B0604020202020204" pitchFamily="34" charset="0"/>
            </a:endParaRPr>
          </a:p>
          <a:p>
            <a:pPr>
              <a:buFont typeface="Arial" panose="020B0604020202020204" pitchFamily="34" charset="0"/>
              <a:buChar char="•"/>
              <a:defRPr/>
            </a:pPr>
            <a:endParaRPr lang="en-US" sz="3600" dirty="0">
              <a:cs typeface="Arial" panose="020B0604020202020204" pitchFamily="34" charset="0"/>
            </a:endParaRPr>
          </a:p>
          <a:p>
            <a:pPr>
              <a:buFont typeface="Arial" panose="020B0604020202020204" pitchFamily="34" charset="0"/>
              <a:buChar char="•"/>
              <a:defRPr/>
            </a:pPr>
            <a:endParaRPr lang="en-US" sz="3600" dirty="0">
              <a:cs typeface="Arial" panose="020B0604020202020204" pitchFamily="34" charset="0"/>
            </a:endParaRPr>
          </a:p>
          <a:p>
            <a:pPr>
              <a:buFont typeface="Arial" panose="020B0604020202020204" pitchFamily="34" charset="0"/>
              <a:buChar char="•"/>
              <a:defRPr/>
            </a:pPr>
            <a:endParaRPr lang="en-US" sz="3600" dirty="0">
              <a:cs typeface="Arial" panose="020B0604020202020204" pitchFamily="34" charset="0"/>
            </a:endParaRPr>
          </a:p>
          <a:p>
            <a:pPr marL="0" indent="0">
              <a:buNone/>
              <a:defRPr/>
            </a:pPr>
            <a:r>
              <a:rPr lang="en-US" sz="3600" dirty="0">
                <a:cs typeface="Arial" panose="020B0604020202020204" pitchFamily="34" charset="0"/>
              </a:rPr>
              <a:t>https://ocfl.diversitycompliance.com/?TN=ocfl</a:t>
            </a:r>
          </a:p>
        </p:txBody>
      </p:sp>
      <p:sp>
        <p:nvSpPr>
          <p:cNvPr id="5" name="TextBox 4">
            <a:extLst>
              <a:ext uri="{FF2B5EF4-FFF2-40B4-BE49-F238E27FC236}">
                <a16:creationId xmlns:a16="http://schemas.microsoft.com/office/drawing/2014/main" id="{690E96EB-1661-4F55-A748-8144A761D663}"/>
              </a:ext>
            </a:extLst>
          </p:cNvPr>
          <p:cNvSpPr txBox="1"/>
          <p:nvPr/>
        </p:nvSpPr>
        <p:spPr>
          <a:xfrm>
            <a:off x="11430000" y="633850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7</a:t>
            </a:r>
          </a:p>
        </p:txBody>
      </p:sp>
      <p:pic>
        <p:nvPicPr>
          <p:cNvPr id="3" name="Picture 2">
            <a:extLst>
              <a:ext uri="{FF2B5EF4-FFF2-40B4-BE49-F238E27FC236}">
                <a16:creationId xmlns:a16="http://schemas.microsoft.com/office/drawing/2014/main" id="{594A6D15-B74B-B699-3711-4FF7BB4EED51}"/>
              </a:ext>
            </a:extLst>
          </p:cNvPr>
          <p:cNvPicPr>
            <a:picLocks noChangeAspect="1"/>
          </p:cNvPicPr>
          <p:nvPr/>
        </p:nvPicPr>
        <p:blipFill>
          <a:blip r:embed="rId3"/>
          <a:stretch>
            <a:fillRect/>
          </a:stretch>
        </p:blipFill>
        <p:spPr>
          <a:xfrm>
            <a:off x="2590800" y="2459831"/>
            <a:ext cx="5191125" cy="3157538"/>
          </a:xfrm>
          <a:prstGeom prst="rect">
            <a:avLst/>
          </a:prstGeom>
        </p:spPr>
      </p:pic>
    </p:spTree>
    <p:extLst>
      <p:ext uri="{BB962C8B-B14F-4D97-AF65-F5344CB8AC3E}">
        <p14:creationId xmlns:p14="http://schemas.microsoft.com/office/powerpoint/2010/main" val="3547331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eaLnBrk="1" fontAlgn="auto" hangingPunct="1">
              <a:spcAft>
                <a:spcPts val="0"/>
              </a:spcAft>
              <a:defRPr/>
            </a:pPr>
            <a:r>
              <a:rPr lang="en-US" dirty="0">
                <a:latin typeface="Verdana" panose="020B0604030504040204" pitchFamily="34" charset="0"/>
              </a:rPr>
              <a:t>Programs &amp; Services</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533400" y="1371600"/>
            <a:ext cx="10896600" cy="5486400"/>
          </a:xfrm>
        </p:spPr>
        <p:txBody>
          <a:bodyPr/>
          <a:lstStyle/>
          <a:p>
            <a:pPr>
              <a:spcBef>
                <a:spcPts val="0"/>
              </a:spcBef>
              <a:buFont typeface="Arial" panose="020B0604020202020204" pitchFamily="34" charset="0"/>
              <a:buChar char="•"/>
              <a:defRPr/>
            </a:pPr>
            <a:r>
              <a:rPr lang="en-US" sz="3600" dirty="0">
                <a:cs typeface="Arial" panose="020B0604020202020204" pitchFamily="34" charset="0"/>
              </a:rPr>
              <a:t>Review &amp; Determine M/WBE Utilization Goal</a:t>
            </a:r>
          </a:p>
          <a:p>
            <a:pPr>
              <a:spcBef>
                <a:spcPts val="0"/>
              </a:spcBef>
              <a:buFont typeface="Arial" panose="020B0604020202020204" pitchFamily="34" charset="0"/>
              <a:buChar char="•"/>
              <a:defRPr/>
            </a:pPr>
            <a:r>
              <a:rPr lang="en-US" sz="3600" dirty="0">
                <a:cs typeface="Arial" panose="020B0604020202020204" pitchFamily="34" charset="0"/>
              </a:rPr>
              <a:t>Participate in Pre-bid/Pre-proposal and Pre-Construction /Kickoff meetings</a:t>
            </a:r>
          </a:p>
          <a:p>
            <a:pPr>
              <a:spcBef>
                <a:spcPts val="0"/>
              </a:spcBef>
              <a:buFont typeface="Arial" panose="020B0604020202020204" pitchFamily="34" charset="0"/>
              <a:buChar char="•"/>
              <a:defRPr/>
            </a:pPr>
            <a:r>
              <a:rPr lang="en-US" sz="3600" dirty="0">
                <a:cs typeface="Arial" panose="020B0604020202020204" pitchFamily="34" charset="0"/>
              </a:rPr>
              <a:t>Evaluate bids/proposals for M/WBE compliance including Good Faith Effort, Registered Service-Disabled Veteran Utilization </a:t>
            </a:r>
          </a:p>
          <a:p>
            <a:pPr>
              <a:spcBef>
                <a:spcPts val="0"/>
              </a:spcBef>
              <a:buFont typeface="Arial" panose="020B0604020202020204" pitchFamily="34" charset="0"/>
              <a:buChar char="•"/>
              <a:defRPr/>
            </a:pPr>
            <a:r>
              <a:rPr lang="en-US" sz="3600" dirty="0">
                <a:cs typeface="Arial" panose="020B0604020202020204" pitchFamily="34" charset="0"/>
              </a:rPr>
              <a:t>Contract Compliance and Monitoring projects with M/WBE participation</a:t>
            </a:r>
          </a:p>
          <a:p>
            <a:pPr lvl="3">
              <a:spcBef>
                <a:spcPts val="0"/>
              </a:spcBef>
              <a:defRPr/>
            </a:pPr>
            <a:r>
              <a:rPr lang="en-US" sz="2400" dirty="0">
                <a:cs typeface="Arial" panose="020B0604020202020204" pitchFamily="34" charset="0"/>
              </a:rPr>
              <a:t> </a:t>
            </a:r>
            <a:r>
              <a:rPr lang="en-US" sz="2800" dirty="0">
                <a:cs typeface="Arial" panose="020B0604020202020204" pitchFamily="34" charset="0"/>
              </a:rPr>
              <a:t>Non-compliance letters sent for not meeting M/WBE goals and/or Non-Payment Issues</a:t>
            </a:r>
          </a:p>
          <a:p>
            <a:pPr marL="685800" lvl="3" indent="0">
              <a:spcBef>
                <a:spcPts val="0"/>
              </a:spcBef>
              <a:buNone/>
              <a:defRPr/>
            </a:pPr>
            <a:endParaRPr lang="en-US" sz="2800" dirty="0">
              <a:cs typeface="Arial" panose="020B0604020202020204" pitchFamily="34" charset="0"/>
            </a:endParaRPr>
          </a:p>
        </p:txBody>
      </p:sp>
      <p:sp>
        <p:nvSpPr>
          <p:cNvPr id="5" name="TextBox 4">
            <a:extLst>
              <a:ext uri="{FF2B5EF4-FFF2-40B4-BE49-F238E27FC236}">
                <a16:creationId xmlns:a16="http://schemas.microsoft.com/office/drawing/2014/main" id="{690E96EB-1661-4F55-A748-8144A761D663}"/>
              </a:ext>
            </a:extLst>
          </p:cNvPr>
          <p:cNvSpPr txBox="1"/>
          <p:nvPr/>
        </p:nvSpPr>
        <p:spPr>
          <a:xfrm>
            <a:off x="11506200" y="632460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8</a:t>
            </a:r>
          </a:p>
        </p:txBody>
      </p:sp>
      <p:pic>
        <p:nvPicPr>
          <p:cNvPr id="6" name="Picture 5" descr="Photo Of People Near Wooden Table">
            <a:extLst>
              <a:ext uri="{FF2B5EF4-FFF2-40B4-BE49-F238E27FC236}">
                <a16:creationId xmlns:a16="http://schemas.microsoft.com/office/drawing/2014/main" id="{6C7EF44E-B970-A16F-BE30-16D6591C18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4600" y="1295400"/>
            <a:ext cx="1931674" cy="1287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29980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616002-EB99-4898-83B7-53708290F9DC}"/>
              </a:ext>
            </a:extLst>
          </p:cNvPr>
          <p:cNvSpPr>
            <a:spLocks noGrp="1"/>
          </p:cNvSpPr>
          <p:nvPr>
            <p:ph type="title"/>
          </p:nvPr>
        </p:nvSpPr>
        <p:spPr>
          <a:xfrm>
            <a:off x="1641475" y="274638"/>
            <a:ext cx="10169525" cy="762000"/>
          </a:xfrm>
        </p:spPr>
        <p:txBody>
          <a:bodyPr/>
          <a:lstStyle/>
          <a:p>
            <a:pPr eaLnBrk="1" fontAlgn="auto" hangingPunct="1">
              <a:spcAft>
                <a:spcPts val="0"/>
              </a:spcAft>
              <a:defRPr/>
            </a:pPr>
            <a:r>
              <a:rPr lang="en-US" dirty="0">
                <a:latin typeface="Verdana" panose="020B0604030504040204" pitchFamily="34" charset="0"/>
              </a:rPr>
              <a:t>Programs &amp; Services</a:t>
            </a:r>
          </a:p>
        </p:txBody>
      </p:sp>
      <p:sp>
        <p:nvSpPr>
          <p:cNvPr id="9" name="Content Placeholder 2">
            <a:extLst>
              <a:ext uri="{FF2B5EF4-FFF2-40B4-BE49-F238E27FC236}">
                <a16:creationId xmlns:a16="http://schemas.microsoft.com/office/drawing/2014/main" id="{E171F8BD-1D56-41E3-8017-04A15F67F7C7}"/>
              </a:ext>
            </a:extLst>
          </p:cNvPr>
          <p:cNvSpPr>
            <a:spLocks noGrp="1"/>
          </p:cNvSpPr>
          <p:nvPr>
            <p:ph idx="1"/>
          </p:nvPr>
        </p:nvSpPr>
        <p:spPr>
          <a:xfrm>
            <a:off x="762000" y="1981200"/>
            <a:ext cx="9448800" cy="4343400"/>
          </a:xfrm>
        </p:spPr>
        <p:txBody>
          <a:bodyPr/>
          <a:lstStyle/>
          <a:p>
            <a:pPr>
              <a:buFont typeface="Arial" panose="020B0604020202020204" pitchFamily="34" charset="0"/>
              <a:buChar char="•"/>
              <a:defRPr/>
            </a:pPr>
            <a:r>
              <a:rPr lang="en-US" sz="3600" dirty="0">
                <a:cs typeface="Arial" panose="020B0604020202020204" pitchFamily="34" charset="0"/>
              </a:rPr>
              <a:t>M/WBE Contract Compliance Goals </a:t>
            </a:r>
            <a:endParaRPr lang="en-US" sz="1600" dirty="0">
              <a:cs typeface="Arial" panose="020B0604020202020204" pitchFamily="34" charset="0"/>
            </a:endParaRPr>
          </a:p>
          <a:p>
            <a:pPr lvl="3">
              <a:defRPr/>
            </a:pPr>
            <a:r>
              <a:rPr lang="en-US" sz="2800" dirty="0">
                <a:cs typeface="Arial" panose="020B0604020202020204" pitchFamily="34" charset="0"/>
              </a:rPr>
              <a:t>25%  Construction</a:t>
            </a:r>
          </a:p>
          <a:p>
            <a:pPr lvl="3">
              <a:defRPr/>
            </a:pPr>
            <a:r>
              <a:rPr lang="en-US" sz="2800" dirty="0">
                <a:cs typeface="Arial" panose="020B0604020202020204" pitchFamily="34" charset="0"/>
              </a:rPr>
              <a:t>27% Professional Services</a:t>
            </a:r>
          </a:p>
          <a:p>
            <a:pPr lvl="3">
              <a:defRPr/>
            </a:pPr>
            <a:r>
              <a:rPr lang="en-US" sz="2800" dirty="0">
                <a:cs typeface="Arial" panose="020B0604020202020204" pitchFamily="34" charset="0"/>
              </a:rPr>
              <a:t>24% Services</a:t>
            </a:r>
          </a:p>
          <a:p>
            <a:pPr lvl="3">
              <a:defRPr/>
            </a:pPr>
            <a:r>
              <a:rPr lang="en-US" sz="2800" dirty="0">
                <a:cs typeface="Arial" panose="020B0604020202020204" pitchFamily="34" charset="0"/>
              </a:rPr>
              <a:t>10 % Goods</a:t>
            </a:r>
          </a:p>
          <a:p>
            <a:pPr marL="457200" lvl="3" indent="-457200">
              <a:buFont typeface="Arial" panose="020B0604020202020204" pitchFamily="34" charset="0"/>
              <a:buChar char="•"/>
              <a:defRPr/>
            </a:pPr>
            <a:r>
              <a:rPr lang="en-US" sz="3600" dirty="0">
                <a:cs typeface="Arial" panose="020B0604020202020204" pitchFamily="34" charset="0"/>
              </a:rPr>
              <a:t>Payment Verification</a:t>
            </a:r>
          </a:p>
          <a:p>
            <a:pPr marL="457200" lvl="3" indent="-457200">
              <a:buFont typeface="Arial" panose="020B0604020202020204" pitchFamily="34" charset="0"/>
              <a:buChar char="•"/>
              <a:defRPr/>
            </a:pPr>
            <a:r>
              <a:rPr lang="en-US" sz="3600" dirty="0">
                <a:cs typeface="Arial" panose="020B0604020202020204" pitchFamily="34" charset="0"/>
              </a:rPr>
              <a:t>M/WBE Mediation</a:t>
            </a:r>
          </a:p>
        </p:txBody>
      </p:sp>
      <p:sp>
        <p:nvSpPr>
          <p:cNvPr id="5" name="TextBox 4">
            <a:extLst>
              <a:ext uri="{FF2B5EF4-FFF2-40B4-BE49-F238E27FC236}">
                <a16:creationId xmlns:a16="http://schemas.microsoft.com/office/drawing/2014/main" id="{690E96EB-1661-4F55-A748-8144A761D663}"/>
              </a:ext>
            </a:extLst>
          </p:cNvPr>
          <p:cNvSpPr txBox="1"/>
          <p:nvPr/>
        </p:nvSpPr>
        <p:spPr>
          <a:xfrm>
            <a:off x="11506200" y="6324600"/>
            <a:ext cx="457200"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9</a:t>
            </a:r>
          </a:p>
        </p:txBody>
      </p:sp>
    </p:spTree>
    <p:extLst>
      <p:ext uri="{BB962C8B-B14F-4D97-AF65-F5344CB8AC3E}">
        <p14:creationId xmlns:p14="http://schemas.microsoft.com/office/powerpoint/2010/main" val="4195616561"/>
      </p:ext>
    </p:extLst>
  </p:cSld>
  <p:clrMapOvr>
    <a:masterClrMapping/>
  </p:clrMapOvr>
</p:sld>
</file>

<file path=ppt/theme/theme1.xml><?xml version="1.0" encoding="utf-8"?>
<a:theme xmlns:a="http://schemas.openxmlformats.org/drawingml/2006/main" name="Master + Presentation Out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800" b="1" dirty="0" err="1" smtClean="0">
            <a:solidFill>
              <a:schemeClr val="bg1"/>
            </a:solidFill>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14432</TotalTime>
  <Words>672</Words>
  <Application>Microsoft Office PowerPoint</Application>
  <PresentationFormat>Widescreen</PresentationFormat>
  <Paragraphs>174</Paragraphs>
  <Slides>22</Slides>
  <Notes>22</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3" baseType="lpstr">
      <vt:lpstr>Arial</vt:lpstr>
      <vt:lpstr>Calibri</vt:lpstr>
      <vt:lpstr>Calibri Light</vt:lpstr>
      <vt:lpstr>Century Gothic</vt:lpstr>
      <vt:lpstr>Tahoma</vt:lpstr>
      <vt:lpstr>Verdana</vt:lpstr>
      <vt:lpstr>Wingdings</vt:lpstr>
      <vt:lpstr>Master + Presentation Outline</vt:lpstr>
      <vt:lpstr>1_Custom Design</vt:lpstr>
      <vt:lpstr>Custom Design</vt:lpstr>
      <vt:lpstr>CorelDRAW</vt:lpstr>
      <vt:lpstr> Orange County Contracting Academy  July 12, 2024 Sheena Ferguson, Manager  </vt:lpstr>
      <vt:lpstr>Agenda</vt:lpstr>
      <vt:lpstr>Agenda</vt:lpstr>
      <vt:lpstr>Mission</vt:lpstr>
      <vt:lpstr>Agenda</vt:lpstr>
      <vt:lpstr>Program &amp; Services</vt:lpstr>
      <vt:lpstr>Programs &amp; Services</vt:lpstr>
      <vt:lpstr>Programs &amp; Services</vt:lpstr>
      <vt:lpstr>Programs &amp; Services</vt:lpstr>
      <vt:lpstr>Programs &amp; Services</vt:lpstr>
      <vt:lpstr>Programs &amp; Services</vt:lpstr>
      <vt:lpstr>Programs &amp; Services</vt:lpstr>
      <vt:lpstr>Programs and Services</vt:lpstr>
      <vt:lpstr>Programs and Services</vt:lpstr>
      <vt:lpstr>Programs and Services</vt:lpstr>
      <vt:lpstr>Agenda</vt:lpstr>
      <vt:lpstr>Common Bidding Mistakes</vt:lpstr>
      <vt:lpstr>Common Bidding Mistakes</vt:lpstr>
      <vt:lpstr>Agenda</vt:lpstr>
      <vt:lpstr>Future Program Enhancements</vt:lpstr>
      <vt:lpstr>Agenda</vt:lpstr>
      <vt:lpstr>Questions?  BusinessDevelopment@ocfl.net https://www.ocfl.net/VendorServices/MinorityVendors.aspx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dc:creator>
  <cp:lastModifiedBy>Ferguson, Sheena</cp:lastModifiedBy>
  <cp:revision>505</cp:revision>
  <cp:lastPrinted>2024-06-28T20:40:46Z</cp:lastPrinted>
  <dcterms:created xsi:type="dcterms:W3CDTF">2013-08-25T11:23:26Z</dcterms:created>
  <dcterms:modified xsi:type="dcterms:W3CDTF">2024-06-28T20:44:09Z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ies>
</file>